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1"/>
  </p:notesMasterIdLst>
  <p:sldIdLst>
    <p:sldId id="256" r:id="rId2"/>
    <p:sldId id="275" r:id="rId3"/>
    <p:sldId id="268" r:id="rId4"/>
    <p:sldId id="264" r:id="rId5"/>
    <p:sldId id="258" r:id="rId6"/>
    <p:sldId id="259" r:id="rId7"/>
    <p:sldId id="260" r:id="rId8"/>
    <p:sldId id="261" r:id="rId9"/>
    <p:sldId id="262" r:id="rId10"/>
    <p:sldId id="263" r:id="rId11"/>
    <p:sldId id="265" r:id="rId12"/>
    <p:sldId id="266" r:id="rId13"/>
    <p:sldId id="267" r:id="rId14"/>
    <p:sldId id="269" r:id="rId15"/>
    <p:sldId id="270" r:id="rId16"/>
    <p:sldId id="271" r:id="rId17"/>
    <p:sldId id="272" r:id="rId18"/>
    <p:sldId id="273" r:id="rId19"/>
    <p:sldId id="274" r:id="rId2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116" d="100"/>
          <a:sy n="116" d="100"/>
        </p:scale>
        <p:origin x="33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1FF87F-9ED9-43BA-927F-37677B887937}" type="datetimeFigureOut">
              <a:rPr lang="es-CO" smtClean="0"/>
              <a:pPr/>
              <a:t>22/03/2017</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95CBF-7994-45C7-BBE0-E06FE66A5FEA}" type="slidenum">
              <a:rPr lang="es-CO" smtClean="0"/>
              <a:pPr/>
              <a:t>‹Nº›</a:t>
            </a:fld>
            <a:endParaRPr lang="es-CO"/>
          </a:p>
        </p:txBody>
      </p:sp>
    </p:spTree>
    <p:extLst>
      <p:ext uri="{BB962C8B-B14F-4D97-AF65-F5344CB8AC3E}">
        <p14:creationId xmlns:p14="http://schemas.microsoft.com/office/powerpoint/2010/main" val="130315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96995CBF-7994-45C7-BBE0-E06FE66A5FEA}" type="slidenum">
              <a:rPr lang="es-CO" smtClean="0"/>
              <a:pPr/>
              <a:t>7</a:t>
            </a:fld>
            <a:endParaRPr lang="es-CO"/>
          </a:p>
        </p:txBody>
      </p:sp>
    </p:spTree>
    <p:extLst>
      <p:ext uri="{BB962C8B-B14F-4D97-AF65-F5344CB8AC3E}">
        <p14:creationId xmlns:p14="http://schemas.microsoft.com/office/powerpoint/2010/main" val="2815373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43496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89597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427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504187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6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379063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1235611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09124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33554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5791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80489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48999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177809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70564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6DFA9D-40E7-49CC-9571-4580777E2CE8}" type="datetimeFigureOut">
              <a:rPr lang="es-CO" smtClean="0"/>
              <a:pPr/>
              <a:t>22/03/2017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6728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pPr/>
              <a:t>‹Nº›</a:t>
            </a:fld>
            <a:endParaRPr lang="es-CO"/>
          </a:p>
        </p:txBody>
      </p:sp>
      <p:sp>
        <p:nvSpPr>
          <p:cNvPr id="5" name="Date Placeholder 4"/>
          <p:cNvSpPr>
            <a:spLocks noGrp="1"/>
          </p:cNvSpPr>
          <p:nvPr>
            <p:ph type="dt" sz="half" idx="10"/>
          </p:nvPr>
        </p:nvSpPr>
        <p:spPr/>
        <p:txBody>
          <a:bodyPr/>
          <a:lstStyle/>
          <a:p>
            <a:fld id="{C86DFA9D-40E7-49CC-9571-4580777E2CE8}" type="datetimeFigureOut">
              <a:rPr lang="es-CO" smtClean="0"/>
              <a:pPr/>
              <a:t>22/03/2017</a:t>
            </a:fld>
            <a:endParaRPr lang="es-CO"/>
          </a:p>
        </p:txBody>
      </p:sp>
    </p:spTree>
    <p:extLst>
      <p:ext uri="{BB962C8B-B14F-4D97-AF65-F5344CB8AC3E}">
        <p14:creationId xmlns:p14="http://schemas.microsoft.com/office/powerpoint/2010/main" val="49396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6DFA9D-40E7-49CC-9571-4580777E2CE8}" type="datetimeFigureOut">
              <a:rPr lang="es-CO" smtClean="0"/>
              <a:pPr/>
              <a:t>22/03/2017</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343838-63E3-4AA0-AE71-07F76F0DBBBD}" type="slidenum">
              <a:rPr lang="es-CO" smtClean="0"/>
              <a:pPr/>
              <a:t>‹Nº›</a:t>
            </a:fld>
            <a:endParaRPr lang="es-CO"/>
          </a:p>
        </p:txBody>
      </p:sp>
    </p:spTree>
    <p:extLst>
      <p:ext uri="{BB962C8B-B14F-4D97-AF65-F5344CB8AC3E}">
        <p14:creationId xmlns:p14="http://schemas.microsoft.com/office/powerpoint/2010/main" val="270102659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package" Target="../embeddings/Presentaci_n_de_Microsoft_PowerPoint1.ppt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7" name="CuadroTexto 6"/>
          <p:cNvSpPr txBox="1"/>
          <p:nvPr/>
        </p:nvSpPr>
        <p:spPr>
          <a:xfrm>
            <a:off x="134913" y="1903746"/>
            <a:ext cx="11797259" cy="2554545"/>
          </a:xfrm>
          <a:prstGeom prst="rect">
            <a:avLst/>
          </a:prstGeom>
          <a:noFill/>
        </p:spPr>
        <p:txBody>
          <a:bodyPr wrap="square" rtlCol="0">
            <a:spAutoFit/>
          </a:bodyPr>
          <a:lstStyle/>
          <a:p>
            <a:pPr algn="ctr"/>
            <a:r>
              <a:rPr lang="es-CO" sz="4000" dirty="0" smtClean="0">
                <a:latin typeface="Arial" panose="020B0604020202020204" pitchFamily="34" charset="0"/>
                <a:cs typeface="Arial" panose="020B0604020202020204" pitchFamily="34" charset="0"/>
              </a:rPr>
              <a:t>SQL: Lenguaje de consulta estructurado. Es un lenguaje de programación para trabajar con BD relacionadas, entre las cuales tenemos MYSQL, ORACLE, entre otros.</a:t>
            </a:r>
            <a:endParaRPr lang="es-CO" sz="4000" dirty="0"/>
          </a:p>
        </p:txBody>
      </p:sp>
    </p:spTree>
    <p:extLst>
      <p:ext uri="{BB962C8B-B14F-4D97-AF65-F5344CB8AC3E}">
        <p14:creationId xmlns:p14="http://schemas.microsoft.com/office/powerpoint/2010/main" val="2114848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171194"/>
          </a:xfrm>
          <a:prstGeom prst="rect">
            <a:avLst/>
          </a:prstGeom>
          <a:noFill/>
        </p:spPr>
        <p:txBody>
          <a:bodyPr wrap="square" rtlCol="0">
            <a:spAutoFit/>
          </a:bodyPr>
          <a:lstStyle/>
          <a:p>
            <a:pPr algn="ctr"/>
            <a:r>
              <a:rPr lang="es-CO" sz="4000" b="1" dirty="0" smtClean="0">
                <a:latin typeface="Algerian" panose="04020705040A02060702" pitchFamily="82" charset="0"/>
              </a:rPr>
              <a:t>MYSQL</a:t>
            </a:r>
          </a:p>
          <a:p>
            <a:r>
              <a:rPr lang="es-CO" sz="2800" b="1" dirty="0" smtClean="0">
                <a:solidFill>
                  <a:srgbClr val="FF0000"/>
                </a:solidFill>
                <a:latin typeface="Arial" panose="020B0604020202020204" pitchFamily="34" charset="0"/>
                <a:cs typeface="Arial" panose="020B0604020202020204" pitchFamily="34" charset="0"/>
              </a:rPr>
              <a:t>FROM</a:t>
            </a:r>
            <a:r>
              <a:rPr lang="es-CO" sz="2800" b="1" dirty="0" smtClean="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Este comando significa de, y se usa para indicar de donde se extrae la información solicitada.</a:t>
            </a:r>
          </a:p>
          <a:p>
            <a:endParaRPr lang="es-CO" sz="2800" dirty="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Mostrar BD: </a:t>
            </a:r>
            <a:r>
              <a:rPr lang="es-CO" sz="2800" b="1" dirty="0" smtClean="0">
                <a:solidFill>
                  <a:srgbClr val="FF0000"/>
                </a:solidFill>
                <a:latin typeface="Arial" panose="020B0604020202020204" pitchFamily="34" charset="0"/>
                <a:cs typeface="Arial" panose="020B0604020202020204" pitchFamily="34" charset="0"/>
              </a:rPr>
              <a:t>SHOW DATABASES</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Crear BD: </a:t>
            </a:r>
            <a:r>
              <a:rPr lang="es-CO" sz="2800" b="1" dirty="0" smtClean="0">
                <a:solidFill>
                  <a:srgbClr val="FF0000"/>
                </a:solidFill>
                <a:latin typeface="Arial" panose="020B0604020202020204" pitchFamily="34" charset="0"/>
                <a:cs typeface="Arial" panose="020B0604020202020204" pitchFamily="34" charset="0"/>
              </a:rPr>
              <a:t>CREATE DATABASE </a:t>
            </a:r>
            <a:r>
              <a:rPr lang="es-CO" sz="2800" dirty="0" smtClean="0">
                <a:latin typeface="Arial" panose="020B0604020202020204" pitchFamily="34" charset="0"/>
                <a:cs typeface="Arial" panose="020B0604020202020204" pitchFamily="34" charset="0"/>
              </a:rPr>
              <a:t>estudiante;</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Cargar BD: </a:t>
            </a:r>
            <a:r>
              <a:rPr lang="es-CO" sz="2800" b="1" dirty="0" smtClean="0">
                <a:solidFill>
                  <a:srgbClr val="FF0000"/>
                </a:solidFill>
                <a:latin typeface="Arial" panose="020B0604020202020204" pitchFamily="34" charset="0"/>
                <a:cs typeface="Arial" panose="020B0604020202020204" pitchFamily="34" charset="0"/>
              </a:rPr>
              <a:t>USE</a:t>
            </a:r>
            <a:r>
              <a:rPr lang="es-CO" sz="2800" dirty="0" smtClean="0">
                <a:latin typeface="Arial" panose="020B0604020202020204" pitchFamily="34" charset="0"/>
                <a:cs typeface="Arial" panose="020B0604020202020204" pitchFamily="34" charset="0"/>
              </a:rPr>
              <a:t> estudiante;</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Mostrar tablas creadas: </a:t>
            </a:r>
            <a:r>
              <a:rPr lang="es-CO" sz="2800" b="1" dirty="0" smtClean="0">
                <a:solidFill>
                  <a:srgbClr val="FF0000"/>
                </a:solidFill>
                <a:latin typeface="Arial" panose="020B0604020202020204" pitchFamily="34" charset="0"/>
                <a:cs typeface="Arial" panose="020B0604020202020204" pitchFamily="34" charset="0"/>
              </a:rPr>
              <a:t>SHOW TABLES</a:t>
            </a:r>
            <a:r>
              <a:rPr lang="es-CO" sz="2800" dirty="0" smtClean="0">
                <a:latin typeface="Arial" panose="020B0604020202020204" pitchFamily="34" charset="0"/>
                <a:cs typeface="Arial" panose="020B0604020202020204" pitchFamily="34" charset="0"/>
              </a:rPr>
              <a:t>;</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Crear tablas: CREATE TABLE alumno</a:t>
            </a:r>
          </a:p>
          <a:p>
            <a:pPr lvl="5"/>
            <a:r>
              <a:rPr lang="es-CO" sz="2800" dirty="0" smtClean="0">
                <a:latin typeface="Arial" panose="020B0604020202020204" pitchFamily="34" charset="0"/>
                <a:cs typeface="Arial" panose="020B0604020202020204" pitchFamily="34" charset="0"/>
              </a:rPr>
              <a:t>	(código </a:t>
            </a:r>
            <a:r>
              <a:rPr lang="es-CO" sz="2800" dirty="0" err="1" smtClean="0">
                <a:latin typeface="Arial" panose="020B0604020202020204" pitchFamily="34" charset="0"/>
                <a:cs typeface="Arial" panose="020B0604020202020204" pitchFamily="34" charset="0"/>
              </a:rPr>
              <a:t>varchar</a:t>
            </a:r>
            <a:r>
              <a:rPr lang="es-CO" sz="2800" dirty="0" smtClean="0">
                <a:latin typeface="Arial" panose="020B0604020202020204" pitchFamily="34" charset="0"/>
                <a:cs typeface="Arial" panose="020B0604020202020204" pitchFamily="34" charset="0"/>
              </a:rPr>
              <a:t>(10) </a:t>
            </a:r>
            <a:r>
              <a:rPr lang="es-CO" sz="2800" dirty="0" err="1" smtClean="0">
                <a:latin typeface="Arial" panose="020B0604020202020204" pitchFamily="34" charset="0"/>
                <a:cs typeface="Arial" panose="020B0604020202020204" pitchFamily="34" charset="0"/>
              </a:rPr>
              <a:t>not</a:t>
            </a:r>
            <a:r>
              <a:rPr lang="es-CO" sz="2800" dirty="0" smtClean="0">
                <a:latin typeface="Arial" panose="020B0604020202020204" pitchFamily="34" charset="0"/>
                <a:cs typeface="Arial" panose="020B0604020202020204" pitchFamily="34" charset="0"/>
              </a:rPr>
              <a:t> </a:t>
            </a:r>
            <a:r>
              <a:rPr lang="es-CO" sz="2800" dirty="0" err="1" smtClean="0">
                <a:latin typeface="Arial" panose="020B0604020202020204" pitchFamily="34" charset="0"/>
                <a:cs typeface="Arial" panose="020B0604020202020204" pitchFamily="34" charset="0"/>
              </a:rPr>
              <a:t>null</a:t>
            </a:r>
            <a:r>
              <a:rPr lang="es-CO" sz="2800" dirty="0" smtClean="0">
                <a:latin typeface="Arial" panose="020B0604020202020204" pitchFamily="34" charset="0"/>
                <a:cs typeface="Arial" panose="020B0604020202020204" pitchFamily="34" charset="0"/>
              </a:rPr>
              <a:t> </a:t>
            </a:r>
            <a:r>
              <a:rPr lang="es-CO" sz="2800" dirty="0" err="1" smtClean="0">
                <a:latin typeface="Arial" panose="020B0604020202020204" pitchFamily="34" charset="0"/>
                <a:cs typeface="Arial" panose="020B0604020202020204" pitchFamily="34" charset="0"/>
              </a:rPr>
              <a:t>primary</a:t>
            </a:r>
            <a:r>
              <a:rPr lang="es-CO" sz="2800" dirty="0" smtClean="0">
                <a:latin typeface="Arial" panose="020B0604020202020204" pitchFamily="34" charset="0"/>
                <a:cs typeface="Arial" panose="020B0604020202020204" pitchFamily="34" charset="0"/>
              </a:rPr>
              <a:t> </a:t>
            </a:r>
            <a:r>
              <a:rPr lang="es-CO" sz="2800" dirty="0" err="1" smtClean="0">
                <a:latin typeface="Arial" panose="020B0604020202020204" pitchFamily="34" charset="0"/>
                <a:cs typeface="Arial" panose="020B0604020202020204" pitchFamily="34" charset="0"/>
              </a:rPr>
              <a:t>key</a:t>
            </a:r>
            <a:r>
              <a:rPr lang="es-CO" sz="2800" dirty="0" smtClean="0">
                <a:latin typeface="Arial" panose="020B0604020202020204" pitchFamily="34" charset="0"/>
                <a:cs typeface="Arial" panose="020B0604020202020204" pitchFamily="34" charset="0"/>
              </a:rPr>
              <a:t>,</a:t>
            </a:r>
          </a:p>
          <a:p>
            <a:pPr lvl="5"/>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nombre </a:t>
            </a:r>
            <a:r>
              <a:rPr lang="es-CO" sz="2800" dirty="0" err="1" smtClean="0">
                <a:latin typeface="Arial" panose="020B0604020202020204" pitchFamily="34" charset="0"/>
                <a:cs typeface="Arial" panose="020B0604020202020204" pitchFamily="34" charset="0"/>
              </a:rPr>
              <a:t>varchar</a:t>
            </a:r>
            <a:r>
              <a:rPr lang="es-CO" sz="2800" dirty="0" smtClean="0">
                <a:latin typeface="Arial" panose="020B0604020202020204" pitchFamily="34" charset="0"/>
                <a:cs typeface="Arial" panose="020B0604020202020204" pitchFamily="34" charset="0"/>
              </a:rPr>
              <a:t>(30) </a:t>
            </a:r>
            <a:r>
              <a:rPr lang="es-CO" sz="2800" dirty="0" err="1" smtClean="0">
                <a:latin typeface="Arial" panose="020B0604020202020204" pitchFamily="34" charset="0"/>
                <a:cs typeface="Arial" panose="020B0604020202020204" pitchFamily="34" charset="0"/>
              </a:rPr>
              <a:t>not</a:t>
            </a:r>
            <a:r>
              <a:rPr lang="es-CO" sz="2800" dirty="0" smtClean="0">
                <a:latin typeface="Arial" panose="020B0604020202020204" pitchFamily="34" charset="0"/>
                <a:cs typeface="Arial" panose="020B0604020202020204" pitchFamily="34" charset="0"/>
              </a:rPr>
              <a:t> </a:t>
            </a:r>
            <a:r>
              <a:rPr lang="es-CO" sz="2800" dirty="0" err="1" smtClean="0">
                <a:latin typeface="Arial" panose="020B0604020202020204" pitchFamily="34" charset="0"/>
                <a:cs typeface="Arial" panose="020B0604020202020204" pitchFamily="34" charset="0"/>
              </a:rPr>
              <a:t>null</a:t>
            </a:r>
            <a:r>
              <a:rPr lang="es-CO" sz="2800" dirty="0" smtClean="0">
                <a:latin typeface="Arial" panose="020B0604020202020204" pitchFamily="34" charset="0"/>
                <a:cs typeface="Arial" panose="020B0604020202020204" pitchFamily="34" charset="0"/>
              </a:rPr>
              <a:t>,</a:t>
            </a:r>
          </a:p>
          <a:p>
            <a:pPr lvl="5"/>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dirección </a:t>
            </a:r>
            <a:r>
              <a:rPr lang="es-CO" sz="2800" dirty="0" err="1" smtClean="0">
                <a:latin typeface="Arial" panose="020B0604020202020204" pitchFamily="34" charset="0"/>
                <a:cs typeface="Arial" panose="020B0604020202020204" pitchFamily="34" charset="0"/>
              </a:rPr>
              <a:t>varchar</a:t>
            </a:r>
            <a:r>
              <a:rPr lang="es-CO" sz="2800" dirty="0" smtClean="0">
                <a:latin typeface="Arial" panose="020B0604020202020204" pitchFamily="34" charset="0"/>
                <a:cs typeface="Arial" panose="020B0604020202020204" pitchFamily="34" charset="0"/>
              </a:rPr>
              <a:t>(30) </a:t>
            </a:r>
            <a:r>
              <a:rPr lang="es-CO" sz="2800" dirty="0" err="1" smtClean="0">
                <a:latin typeface="Arial" panose="020B0604020202020204" pitchFamily="34" charset="0"/>
                <a:cs typeface="Arial" panose="020B0604020202020204" pitchFamily="34" charset="0"/>
              </a:rPr>
              <a:t>not</a:t>
            </a:r>
            <a:r>
              <a:rPr lang="es-CO" sz="2800" dirty="0" smtClean="0">
                <a:latin typeface="Arial" panose="020B0604020202020204" pitchFamily="34" charset="0"/>
                <a:cs typeface="Arial" panose="020B0604020202020204" pitchFamily="34" charset="0"/>
              </a:rPr>
              <a:t> </a:t>
            </a:r>
            <a:r>
              <a:rPr lang="es-CO" sz="2800" dirty="0" err="1" smtClean="0">
                <a:latin typeface="Arial" panose="020B0604020202020204" pitchFamily="34" charset="0"/>
                <a:cs typeface="Arial" panose="020B0604020202020204" pitchFamily="34" charset="0"/>
              </a:rPr>
              <a:t>null</a:t>
            </a:r>
            <a:r>
              <a:rPr lang="es-CO" sz="2800" dirty="0" smtClean="0">
                <a:latin typeface="Arial" panose="020B0604020202020204" pitchFamily="34" charset="0"/>
                <a:cs typeface="Arial" panose="020B0604020202020204" pitchFamily="34" charset="0"/>
              </a:rPr>
              <a:t>);</a:t>
            </a:r>
          </a:p>
          <a:p>
            <a:endParaRPr lang="es-CO" sz="2800" b="1" dirty="0">
              <a:solidFill>
                <a:srgbClr val="FF0000"/>
              </a:solidFill>
              <a:latin typeface="Arial" panose="020B0604020202020204" pitchFamily="34" charset="0"/>
              <a:cs typeface="Arial" panose="020B0604020202020204" pitchFamily="34" charset="0"/>
            </a:endParaRPr>
          </a:p>
          <a:p>
            <a:endParaRPr lang="es-CO" sz="2800" b="1" dirty="0" smtClean="0">
              <a:solidFill>
                <a:srgbClr val="FF0000"/>
              </a:solidFill>
              <a:latin typeface="Arial" panose="020B0604020202020204" pitchFamily="34" charset="0"/>
              <a:cs typeface="Arial" panose="020B0604020202020204" pitchFamily="34" charset="0"/>
            </a:endParaRPr>
          </a:p>
          <a:p>
            <a:endParaRPr lang="es-CO" sz="2800" b="1" dirty="0">
              <a:latin typeface="Arial" panose="020B0604020202020204" pitchFamily="34" charset="0"/>
              <a:cs typeface="Arial" panose="020B0604020202020204" pitchFamily="34" charset="0"/>
            </a:endParaRPr>
          </a:p>
          <a:p>
            <a:endParaRPr lang="es-CO" sz="2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755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39843" y="404735"/>
            <a:ext cx="11587397" cy="6309420"/>
          </a:xfrm>
          <a:prstGeom prst="rect">
            <a:avLst/>
          </a:prstGeom>
          <a:noFill/>
        </p:spPr>
        <p:txBody>
          <a:bodyPr wrap="square" rtlCol="0">
            <a:spAutoFit/>
          </a:bodyPr>
          <a:lstStyle/>
          <a:p>
            <a:pPr algn="ctr"/>
            <a:r>
              <a:rPr lang="es-CO" sz="4000" b="1" dirty="0" smtClean="0">
                <a:latin typeface="Algerian" panose="04020705040A02060702" pitchFamily="82" charset="0"/>
              </a:rPr>
              <a:t>MYSQL</a:t>
            </a:r>
          </a:p>
          <a:p>
            <a:endParaRPr lang="es-CO" sz="2800" dirty="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Adicionar un campo al final de una tabla: </a:t>
            </a:r>
            <a:r>
              <a:rPr lang="es-CO" sz="2800" b="1" dirty="0" smtClean="0">
                <a:solidFill>
                  <a:srgbClr val="FF0000"/>
                </a:solidFill>
                <a:latin typeface="Arial" panose="020B0604020202020204" pitchFamily="34" charset="0"/>
                <a:cs typeface="Arial" panose="020B0604020202020204" pitchFamily="34" charset="0"/>
              </a:rPr>
              <a:t>ALTER TABLE alumno ADD email VARCHAR(30) NOT NULL;</a:t>
            </a: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Adicionar un campo al comienzo de una tabla : </a:t>
            </a:r>
            <a:r>
              <a:rPr lang="es-CO" sz="2800" b="1" dirty="0" smtClean="0">
                <a:solidFill>
                  <a:srgbClr val="FF0000"/>
                </a:solidFill>
                <a:latin typeface="Arial" panose="020B0604020202020204" pitchFamily="34" charset="0"/>
                <a:cs typeface="Arial" panose="020B0604020202020204" pitchFamily="34" charset="0"/>
              </a:rPr>
              <a:t>ALTER TABLE alumno ADD cedula VARCHAR(12) NOT NULL FIRST;</a:t>
            </a:r>
          </a:p>
          <a:p>
            <a:pPr marL="514350" indent="-514350">
              <a:buFont typeface="Wingdings" panose="05000000000000000000" pitchFamily="2" charset="2"/>
              <a:buChar char="§"/>
            </a:pPr>
            <a:endParaRPr lang="es-CO" sz="2800" dirty="0" smtClean="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Adicionar un campo en cualquier lugar de la tabla:  </a:t>
            </a:r>
            <a:r>
              <a:rPr lang="es-CO" sz="2800" b="1" dirty="0" smtClean="0">
                <a:solidFill>
                  <a:srgbClr val="FF0000"/>
                </a:solidFill>
                <a:latin typeface="Arial" panose="020B0604020202020204" pitchFamily="34" charset="0"/>
                <a:cs typeface="Arial" panose="020B0604020202020204" pitchFamily="34" charset="0"/>
              </a:rPr>
              <a:t>ALTER TABLE alumno ADD apellido VARCHAR(30) NOT NULL AFTER nombre;</a:t>
            </a:r>
          </a:p>
          <a:p>
            <a:pPr marL="514350" indent="-514350">
              <a:buFont typeface="Wingdings" panose="05000000000000000000" pitchFamily="2" charset="2"/>
              <a:buChar char="§"/>
            </a:pPr>
            <a:endParaRPr lang="es-CO" sz="2800" b="1" dirty="0">
              <a:solidFill>
                <a:srgbClr val="FF0000"/>
              </a:solidFill>
              <a:latin typeface="Arial" panose="020B0604020202020204" pitchFamily="34" charset="0"/>
              <a:cs typeface="Arial" panose="020B0604020202020204" pitchFamily="34" charset="0"/>
            </a:endParaRPr>
          </a:p>
          <a:p>
            <a:endParaRPr lang="es-CO" sz="2800" b="1" dirty="0" smtClean="0">
              <a:solidFill>
                <a:srgbClr val="FF0000"/>
              </a:solidFill>
              <a:latin typeface="Arial" panose="020B0604020202020204" pitchFamily="34" charset="0"/>
              <a:cs typeface="Arial" panose="020B0604020202020204" pitchFamily="34" charset="0"/>
            </a:endParaRPr>
          </a:p>
          <a:p>
            <a:endParaRPr lang="es-CO" sz="2800" b="1" dirty="0">
              <a:latin typeface="Arial" panose="020B0604020202020204" pitchFamily="34" charset="0"/>
              <a:cs typeface="Arial" panose="020B0604020202020204" pitchFamily="34" charset="0"/>
            </a:endParaRPr>
          </a:p>
          <a:p>
            <a:endParaRPr lang="es-CO" sz="2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08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39843" y="404735"/>
            <a:ext cx="11587397" cy="8032968"/>
          </a:xfrm>
          <a:prstGeom prst="rect">
            <a:avLst/>
          </a:prstGeom>
          <a:noFill/>
        </p:spPr>
        <p:txBody>
          <a:bodyPr wrap="square" rtlCol="0">
            <a:spAutoFit/>
          </a:bodyPr>
          <a:lstStyle/>
          <a:p>
            <a:pPr algn="ctr"/>
            <a:r>
              <a:rPr lang="es-CO" sz="4000" b="1" dirty="0" smtClean="0">
                <a:latin typeface="Algerian" panose="04020705040A02060702" pitchFamily="82" charset="0"/>
              </a:rPr>
              <a:t>MYSQL</a:t>
            </a:r>
          </a:p>
          <a:p>
            <a:endParaRPr lang="es-CO" sz="2800" dirty="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Eliminar un campo: </a:t>
            </a:r>
            <a:r>
              <a:rPr lang="es-CO" sz="2800" b="1" dirty="0" smtClean="0">
                <a:solidFill>
                  <a:srgbClr val="FF0000"/>
                </a:solidFill>
                <a:latin typeface="Arial" panose="020B0604020202020204" pitchFamily="34" charset="0"/>
                <a:cs typeface="Arial" panose="020B0604020202020204" pitchFamily="34" charset="0"/>
              </a:rPr>
              <a:t>ALTER TABLE alumno DROP apellido;</a:t>
            </a: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Modificar un campo: </a:t>
            </a:r>
            <a:r>
              <a:rPr lang="es-CO" sz="2800" b="1" dirty="0" smtClean="0">
                <a:solidFill>
                  <a:srgbClr val="FF0000"/>
                </a:solidFill>
                <a:latin typeface="Arial" panose="020B0604020202020204" pitchFamily="34" charset="0"/>
                <a:cs typeface="Arial" panose="020B0604020202020204" pitchFamily="34" charset="0"/>
              </a:rPr>
              <a:t>ALTER TABLE alumno CHANGE cedula </a:t>
            </a:r>
            <a:r>
              <a:rPr lang="es-CO" sz="2800" b="1" dirty="0" err="1" smtClean="0">
                <a:solidFill>
                  <a:srgbClr val="FF0000"/>
                </a:solidFill>
                <a:latin typeface="Arial" panose="020B0604020202020204" pitchFamily="34" charset="0"/>
                <a:cs typeface="Arial" panose="020B0604020202020204" pitchFamily="34" charset="0"/>
              </a:rPr>
              <a:t>identificacion</a:t>
            </a:r>
            <a:r>
              <a:rPr lang="es-CO" sz="2800" b="1" dirty="0" smtClean="0">
                <a:solidFill>
                  <a:srgbClr val="FF0000"/>
                </a:solidFill>
                <a:latin typeface="Arial" panose="020B0604020202020204" pitchFamily="34" charset="0"/>
                <a:cs typeface="Arial" panose="020B0604020202020204" pitchFamily="34" charset="0"/>
              </a:rPr>
              <a:t> VARCHAR(10) NOT NULL;</a:t>
            </a:r>
          </a:p>
          <a:p>
            <a:pPr marL="514350" indent="-514350">
              <a:buFont typeface="Wingdings" panose="05000000000000000000" pitchFamily="2" charset="2"/>
              <a:buChar char="§"/>
            </a:pPr>
            <a:endParaRPr lang="es-CO" sz="2800" dirty="0" smtClean="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Modificar tipos de datos: </a:t>
            </a:r>
            <a:r>
              <a:rPr lang="es-CO" sz="2800" b="1" dirty="0" smtClean="0">
                <a:solidFill>
                  <a:srgbClr val="FF0000"/>
                </a:solidFill>
                <a:latin typeface="Arial" panose="020B0604020202020204" pitchFamily="34" charset="0"/>
                <a:cs typeface="Arial" panose="020B0604020202020204" pitchFamily="34" charset="0"/>
              </a:rPr>
              <a:t>ALTER TABLE alumno MODIFY identificación VARCHAR(15) NOT NULL;</a:t>
            </a: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Renombrar una tabla: </a:t>
            </a:r>
            <a:r>
              <a:rPr lang="es-CO" sz="2800" b="1" dirty="0" smtClean="0">
                <a:solidFill>
                  <a:srgbClr val="FF0000"/>
                </a:solidFill>
                <a:latin typeface="Arial" panose="020B0604020202020204" pitchFamily="34" charset="0"/>
                <a:cs typeface="Arial" panose="020B0604020202020204" pitchFamily="34" charset="0"/>
              </a:rPr>
              <a:t>ALTER TABLE alumno RENAME </a:t>
            </a:r>
            <a:r>
              <a:rPr lang="es-CO" sz="2800" b="1" dirty="0" err="1" smtClean="0">
                <a:solidFill>
                  <a:srgbClr val="FF0000"/>
                </a:solidFill>
                <a:latin typeface="Arial" panose="020B0604020202020204" pitchFamily="34" charset="0"/>
                <a:cs typeface="Arial" panose="020B0604020202020204" pitchFamily="34" charset="0"/>
              </a:rPr>
              <a:t>to</a:t>
            </a:r>
            <a:r>
              <a:rPr lang="es-CO" sz="2800" b="1" dirty="0" smtClean="0">
                <a:solidFill>
                  <a:srgbClr val="FF0000"/>
                </a:solidFill>
                <a:latin typeface="Arial" panose="020B0604020202020204" pitchFamily="34" charset="0"/>
                <a:cs typeface="Arial" panose="020B0604020202020204" pitchFamily="34" charset="0"/>
              </a:rPr>
              <a:t> estudiante;</a:t>
            </a:r>
          </a:p>
          <a:p>
            <a:pPr marL="514350" indent="-514350">
              <a:buFont typeface="Wingdings" panose="05000000000000000000" pitchFamily="2" charset="2"/>
              <a:buChar char="§"/>
            </a:pPr>
            <a:endParaRPr lang="es-CO" sz="2800" dirty="0" smtClean="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a:solidFill>
                <a:srgbClr val="FF0000"/>
              </a:solidFill>
              <a:latin typeface="Arial" panose="020B0604020202020204" pitchFamily="34" charset="0"/>
              <a:cs typeface="Arial" panose="020B0604020202020204" pitchFamily="34" charset="0"/>
            </a:endParaRPr>
          </a:p>
          <a:p>
            <a:endParaRPr lang="es-CO" sz="2800" b="1" dirty="0" smtClean="0">
              <a:solidFill>
                <a:srgbClr val="FF0000"/>
              </a:solidFill>
              <a:latin typeface="Arial" panose="020B0604020202020204" pitchFamily="34" charset="0"/>
              <a:cs typeface="Arial" panose="020B0604020202020204" pitchFamily="34" charset="0"/>
            </a:endParaRPr>
          </a:p>
          <a:p>
            <a:endParaRPr lang="es-CO" sz="2800" b="1" dirty="0">
              <a:latin typeface="Arial" panose="020B0604020202020204" pitchFamily="34" charset="0"/>
              <a:cs typeface="Arial" panose="020B0604020202020204" pitchFamily="34" charset="0"/>
            </a:endParaRPr>
          </a:p>
          <a:p>
            <a:endParaRPr lang="es-CO" sz="2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2603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39843" y="194872"/>
            <a:ext cx="11587397" cy="10618291"/>
          </a:xfrm>
          <a:prstGeom prst="rect">
            <a:avLst/>
          </a:prstGeom>
          <a:noFill/>
        </p:spPr>
        <p:txBody>
          <a:bodyPr wrap="square" rtlCol="0">
            <a:spAutoFit/>
          </a:bodyPr>
          <a:lstStyle/>
          <a:p>
            <a:pPr algn="ctr"/>
            <a:r>
              <a:rPr lang="es-CO" sz="4000" b="1" dirty="0" smtClean="0">
                <a:latin typeface="Algerian" panose="04020705040A02060702" pitchFamily="82" charset="0"/>
              </a:rPr>
              <a:t>MYSQL</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Eliminar clave primaria: </a:t>
            </a:r>
            <a:r>
              <a:rPr lang="es-CO" sz="2800" b="1" dirty="0" smtClean="0">
                <a:solidFill>
                  <a:srgbClr val="FF0000"/>
                </a:solidFill>
                <a:latin typeface="Arial" panose="020B0604020202020204" pitchFamily="34" charset="0"/>
                <a:cs typeface="Arial" panose="020B0604020202020204" pitchFamily="34" charset="0"/>
              </a:rPr>
              <a:t>ALTER TABLE alumno DROP </a:t>
            </a:r>
            <a:r>
              <a:rPr lang="es-CO" sz="2800" b="1" dirty="0" err="1" smtClean="0">
                <a:solidFill>
                  <a:srgbClr val="FF0000"/>
                </a:solidFill>
                <a:latin typeface="Arial" panose="020B0604020202020204" pitchFamily="34" charset="0"/>
                <a:cs typeface="Arial" panose="020B0604020202020204" pitchFamily="34" charset="0"/>
              </a:rPr>
              <a:t>primary</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key</a:t>
            </a:r>
            <a:r>
              <a:rPr lang="es-CO" sz="2800" b="1" dirty="0" smtClean="0">
                <a:solidFill>
                  <a:srgbClr val="FF0000"/>
                </a:solidFill>
                <a:latin typeface="Arial" panose="020B0604020202020204" pitchFamily="34" charset="0"/>
                <a:cs typeface="Arial" panose="020B0604020202020204" pitchFamily="34" charset="0"/>
              </a:rPr>
              <a:t>;</a:t>
            </a:r>
            <a:br>
              <a:rPr lang="es-CO" sz="2800" b="1" dirty="0" smtClean="0">
                <a:solidFill>
                  <a:srgbClr val="FF0000"/>
                </a:solidFill>
                <a:latin typeface="Arial" panose="020B0604020202020204" pitchFamily="34" charset="0"/>
                <a:cs typeface="Arial" panose="020B0604020202020204" pitchFamily="34" charset="0"/>
              </a:rPr>
            </a:b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Adicionar clave primaria: </a:t>
            </a:r>
            <a:r>
              <a:rPr lang="es-CO" sz="2800" b="1" dirty="0" smtClean="0">
                <a:solidFill>
                  <a:srgbClr val="FF0000"/>
                </a:solidFill>
                <a:latin typeface="Arial" panose="020B0604020202020204" pitchFamily="34" charset="0"/>
                <a:cs typeface="Arial" panose="020B0604020202020204" pitchFamily="34" charset="0"/>
              </a:rPr>
              <a:t>ALTER TABLE alumno MODIFY carnet </a:t>
            </a:r>
            <a:r>
              <a:rPr lang="es-CO" sz="2800" b="1" dirty="0" err="1" smtClean="0">
                <a:solidFill>
                  <a:srgbClr val="FF0000"/>
                </a:solidFill>
                <a:latin typeface="Arial" panose="020B0604020202020204" pitchFamily="34" charset="0"/>
                <a:cs typeface="Arial" panose="020B0604020202020204" pitchFamily="34" charset="0"/>
              </a:rPr>
              <a:t>varchar</a:t>
            </a:r>
            <a:r>
              <a:rPr lang="es-CO" sz="2800" b="1" dirty="0" smtClean="0">
                <a:solidFill>
                  <a:srgbClr val="FF0000"/>
                </a:solidFill>
                <a:latin typeface="Arial" panose="020B0604020202020204" pitchFamily="34" charset="0"/>
                <a:cs typeface="Arial" panose="020B0604020202020204" pitchFamily="34" charset="0"/>
              </a:rPr>
              <a:t>(10) </a:t>
            </a:r>
            <a:r>
              <a:rPr lang="es-CO" sz="2800" b="1" dirty="0" err="1" smtClean="0">
                <a:solidFill>
                  <a:srgbClr val="FF0000"/>
                </a:solidFill>
                <a:latin typeface="Arial" panose="020B0604020202020204" pitchFamily="34" charset="0"/>
                <a:cs typeface="Arial" panose="020B0604020202020204" pitchFamily="34" charset="0"/>
              </a:rPr>
              <a:t>not</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null</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primary</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key</a:t>
            </a:r>
            <a:r>
              <a:rPr lang="es-CO" sz="2800" b="1" dirty="0" smtClean="0">
                <a:solidFill>
                  <a:srgbClr val="FF0000"/>
                </a:solidFill>
                <a:latin typeface="Arial" panose="020B0604020202020204" pitchFamily="34" charset="0"/>
                <a:cs typeface="Arial" panose="020B0604020202020204" pitchFamily="34" charset="0"/>
              </a:rPr>
              <a:t>;</a:t>
            </a:r>
          </a:p>
          <a:p>
            <a:pPr marL="514350" indent="-514350">
              <a:buFont typeface="Wingdings" panose="05000000000000000000" pitchFamily="2" charset="2"/>
              <a:buChar char="§"/>
            </a:pPr>
            <a:endParaRPr lang="es-CO" sz="2800" b="1" dirty="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Eliminar una BD: </a:t>
            </a:r>
            <a:r>
              <a:rPr lang="es-CO" sz="2800" b="1" dirty="0" smtClean="0">
                <a:solidFill>
                  <a:srgbClr val="FF0000"/>
                </a:solidFill>
                <a:latin typeface="Arial" panose="020B0604020202020204" pitchFamily="34" charset="0"/>
                <a:cs typeface="Arial" panose="020B0604020202020204" pitchFamily="34" charset="0"/>
              </a:rPr>
              <a:t>DROP </a:t>
            </a:r>
            <a:r>
              <a:rPr lang="es-CO" sz="2800" b="1" dirty="0" err="1" smtClean="0">
                <a:solidFill>
                  <a:srgbClr val="FF0000"/>
                </a:solidFill>
                <a:latin typeface="Arial" panose="020B0604020202020204" pitchFamily="34" charset="0"/>
                <a:cs typeface="Arial" panose="020B0604020202020204" pitchFamily="34" charset="0"/>
              </a:rPr>
              <a:t>database</a:t>
            </a:r>
            <a:r>
              <a:rPr lang="es-CO" sz="2800" b="1" dirty="0" smtClean="0">
                <a:solidFill>
                  <a:srgbClr val="FF0000"/>
                </a:solidFill>
                <a:latin typeface="Arial" panose="020B0604020202020204" pitchFamily="34" charset="0"/>
                <a:cs typeface="Arial" panose="020B0604020202020204" pitchFamily="34" charset="0"/>
              </a:rPr>
              <a:t> estudiante;</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Eliminar una tabla: </a:t>
            </a:r>
            <a:r>
              <a:rPr lang="es-CO" sz="2800" b="1" dirty="0" smtClean="0">
                <a:solidFill>
                  <a:srgbClr val="FF0000"/>
                </a:solidFill>
                <a:latin typeface="Arial" panose="020B0604020202020204" pitchFamily="34" charset="0"/>
                <a:cs typeface="Arial" panose="020B0604020202020204" pitchFamily="34" charset="0"/>
              </a:rPr>
              <a:t>DROP </a:t>
            </a:r>
            <a:r>
              <a:rPr lang="es-CO" sz="2800" b="1" dirty="0" err="1" smtClean="0">
                <a:solidFill>
                  <a:srgbClr val="FF0000"/>
                </a:solidFill>
                <a:latin typeface="Arial" panose="020B0604020202020204" pitchFamily="34" charset="0"/>
                <a:cs typeface="Arial" panose="020B0604020202020204" pitchFamily="34" charset="0"/>
              </a:rPr>
              <a:t>table</a:t>
            </a:r>
            <a:r>
              <a:rPr lang="es-CO" sz="2800" b="1" dirty="0" smtClean="0">
                <a:solidFill>
                  <a:srgbClr val="FF0000"/>
                </a:solidFill>
                <a:latin typeface="Arial" panose="020B0604020202020204" pitchFamily="34" charset="0"/>
                <a:cs typeface="Arial" panose="020B0604020202020204" pitchFamily="34" charset="0"/>
              </a:rPr>
              <a:t> profesor;</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Agregar registros a una tabla: </a:t>
            </a:r>
            <a:r>
              <a:rPr lang="es-CO" sz="2800" b="1" dirty="0" smtClean="0">
                <a:solidFill>
                  <a:srgbClr val="FF0000"/>
                </a:solidFill>
                <a:latin typeface="Arial" panose="020B0604020202020204" pitchFamily="34" charset="0"/>
                <a:cs typeface="Arial" panose="020B0604020202020204" pitchFamily="34" charset="0"/>
              </a:rPr>
              <a:t>INSERT INTO alumno </a:t>
            </a:r>
            <a:r>
              <a:rPr lang="es-CO" sz="2800" b="1" dirty="0" err="1" smtClean="0">
                <a:solidFill>
                  <a:srgbClr val="FF0000"/>
                </a:solidFill>
                <a:latin typeface="Arial" panose="020B0604020202020204" pitchFamily="34" charset="0"/>
                <a:cs typeface="Arial" panose="020B0604020202020204" pitchFamily="34" charset="0"/>
              </a:rPr>
              <a:t>values</a:t>
            </a:r>
            <a:r>
              <a:rPr lang="es-CO" sz="2800" b="1" dirty="0" smtClean="0">
                <a:solidFill>
                  <a:srgbClr val="FF0000"/>
                </a:solidFill>
                <a:latin typeface="Arial" panose="020B0604020202020204" pitchFamily="34" charset="0"/>
                <a:cs typeface="Arial" panose="020B0604020202020204" pitchFamily="34" charset="0"/>
              </a:rPr>
              <a:t> (‘001’,’maria’,’45-50’); o INSERT INTO alumno (carnet, nombre, </a:t>
            </a:r>
            <a:r>
              <a:rPr lang="es-CO" sz="2800" b="1" dirty="0" err="1" smtClean="0">
                <a:solidFill>
                  <a:srgbClr val="FF0000"/>
                </a:solidFill>
                <a:latin typeface="Arial" panose="020B0604020202020204" pitchFamily="34" charset="0"/>
                <a:cs typeface="Arial" panose="020B0604020202020204" pitchFamily="34" charset="0"/>
              </a:rPr>
              <a:t>direccion</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values</a:t>
            </a:r>
            <a:r>
              <a:rPr lang="es-CO" sz="2800" b="1" dirty="0" smtClean="0">
                <a:solidFill>
                  <a:srgbClr val="FF0000"/>
                </a:solidFill>
                <a:latin typeface="Arial" panose="020B0604020202020204" pitchFamily="34" charset="0"/>
                <a:cs typeface="Arial" panose="020B0604020202020204" pitchFamily="34" charset="0"/>
              </a:rPr>
              <a:t>(‘001’,’maria’,’45-60’);</a:t>
            </a:r>
          </a:p>
          <a:p>
            <a:pPr marL="514350" indent="-514350">
              <a:buFont typeface="Wingdings" panose="05000000000000000000" pitchFamily="2" charset="2"/>
              <a:buChar char="§"/>
            </a:pPr>
            <a:r>
              <a:rPr lang="es-CO" sz="2800" dirty="0" smtClean="0">
                <a:latin typeface="Arial" panose="020B0604020202020204" pitchFamily="34" charset="0"/>
                <a:cs typeface="Arial" panose="020B0604020202020204" pitchFamily="34" charset="0"/>
              </a:rPr>
              <a:t>Mostrar registros de una tabla: </a:t>
            </a:r>
            <a:r>
              <a:rPr lang="es-CO" sz="2800" b="1" dirty="0" smtClean="0">
                <a:solidFill>
                  <a:srgbClr val="FF0000"/>
                </a:solidFill>
                <a:latin typeface="Arial" panose="020B0604020202020204" pitchFamily="34" charset="0"/>
                <a:cs typeface="Arial" panose="020B0604020202020204" pitchFamily="34" charset="0"/>
              </a:rPr>
              <a:t>SELECT * FROM alumno;</a:t>
            </a: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dirty="0" smtClean="0">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smtClean="0">
              <a:solidFill>
                <a:srgbClr val="FF0000"/>
              </a:solidFill>
              <a:latin typeface="Arial" panose="020B0604020202020204" pitchFamily="34" charset="0"/>
              <a:cs typeface="Arial" panose="020B0604020202020204" pitchFamily="34" charset="0"/>
            </a:endParaRPr>
          </a:p>
          <a:p>
            <a:pPr marL="514350" indent="-514350">
              <a:buFont typeface="Wingdings" panose="05000000000000000000" pitchFamily="2" charset="2"/>
              <a:buChar char="§"/>
            </a:pPr>
            <a:endParaRPr lang="es-CO" sz="2800" b="1" dirty="0">
              <a:solidFill>
                <a:srgbClr val="FF0000"/>
              </a:solidFill>
              <a:latin typeface="Arial" panose="020B0604020202020204" pitchFamily="34" charset="0"/>
              <a:cs typeface="Arial" panose="020B0604020202020204" pitchFamily="34" charset="0"/>
            </a:endParaRPr>
          </a:p>
          <a:p>
            <a:endParaRPr lang="es-CO" sz="2800" b="1" dirty="0" smtClean="0">
              <a:solidFill>
                <a:srgbClr val="FF0000"/>
              </a:solidFill>
              <a:latin typeface="Arial" panose="020B0604020202020204" pitchFamily="34" charset="0"/>
              <a:cs typeface="Arial" panose="020B0604020202020204" pitchFamily="34" charset="0"/>
            </a:endParaRPr>
          </a:p>
          <a:p>
            <a:endParaRPr lang="es-CO" sz="2800" b="1" dirty="0">
              <a:latin typeface="Arial" panose="020B0604020202020204" pitchFamily="34" charset="0"/>
              <a:cs typeface="Arial" panose="020B0604020202020204" pitchFamily="34" charset="0"/>
            </a:endParaRPr>
          </a:p>
          <a:p>
            <a:endParaRPr lang="es-CO" sz="2800" b="1" dirty="0" smtClean="0">
              <a:latin typeface="Arial" panose="020B0604020202020204" pitchFamily="34" charset="0"/>
              <a:cs typeface="Arial" panose="020B0604020202020204" pitchFamily="34" charset="0"/>
            </a:endParaRPr>
          </a:p>
        </p:txBody>
      </p:sp>
      <p:graphicFrame>
        <p:nvGraphicFramePr>
          <p:cNvPr id="2" name="Objeto 1">
            <a:hlinkClick r:id="" action="ppaction://ole?verb=0"/>
          </p:cNvPr>
          <p:cNvGraphicFramePr>
            <a:graphicFrameLocks noChangeAspect="1"/>
          </p:cNvGraphicFramePr>
          <p:nvPr>
            <p:extLst>
              <p:ext uri="{D42A27DB-BD31-4B8C-83A1-F6EECF244321}">
                <p14:modId xmlns:p14="http://schemas.microsoft.com/office/powerpoint/2010/main" val="1621083567"/>
              </p:ext>
            </p:extLst>
          </p:nvPr>
        </p:nvGraphicFramePr>
        <p:xfrm>
          <a:off x="5075238" y="3189288"/>
          <a:ext cx="6094412" cy="3427412"/>
        </p:xfrm>
        <a:graphic>
          <a:graphicData uri="http://schemas.openxmlformats.org/presentationml/2006/ole">
            <mc:AlternateContent xmlns:mc="http://schemas.openxmlformats.org/markup-compatibility/2006">
              <mc:Choice xmlns:v="urn:schemas-microsoft-com:vml" Requires="v">
                <p:oleObj spid="_x0000_s1030" name="Presentación" r:id="rId3" imgW="6094572" imgH="3427437" progId="PowerPoint.Show.12">
                  <p:embed/>
                </p:oleObj>
              </mc:Choice>
              <mc:Fallback>
                <p:oleObj name="Presentación" r:id="rId3" imgW="6094572" imgH="3427437" progId="PowerPoint.Show.12">
                  <p:embed/>
                  <p:pic>
                    <p:nvPicPr>
                      <p:cNvPr id="0" name=""/>
                      <p:cNvPicPr/>
                      <p:nvPr/>
                    </p:nvPicPr>
                    <p:blipFill>
                      <a:blip r:embed="rId4"/>
                      <a:stretch>
                        <a:fillRect/>
                      </a:stretch>
                    </p:blipFill>
                    <p:spPr>
                      <a:xfrm>
                        <a:off x="5075238" y="3189288"/>
                        <a:ext cx="6094412" cy="3427412"/>
                      </a:xfrm>
                      <a:prstGeom prst="rect">
                        <a:avLst/>
                      </a:prstGeom>
                    </p:spPr>
                  </p:pic>
                </p:oleObj>
              </mc:Fallback>
            </mc:AlternateContent>
          </a:graphicData>
        </a:graphic>
      </p:graphicFrame>
    </p:spTree>
    <p:extLst>
      <p:ext uri="{BB962C8B-B14F-4D97-AF65-F5344CB8AC3E}">
        <p14:creationId xmlns:p14="http://schemas.microsoft.com/office/powerpoint/2010/main" val="3795669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109271" y="889844"/>
            <a:ext cx="9998440" cy="5170646"/>
          </a:xfrm>
          <a:prstGeom prst="rect">
            <a:avLst/>
          </a:prstGeom>
        </p:spPr>
        <p:txBody>
          <a:bodyPr wrap="square">
            <a:spAutoFit/>
          </a:bodyPr>
          <a:lstStyle/>
          <a:p>
            <a:endParaRPr lang="es-CO" dirty="0"/>
          </a:p>
          <a:p>
            <a:r>
              <a:rPr lang="es-CO" dirty="0" smtClean="0"/>
              <a:t>a. </a:t>
            </a:r>
            <a:r>
              <a:rPr lang="es-CO" sz="2400" b="1" dirty="0" smtClean="0">
                <a:solidFill>
                  <a:srgbClr val="FF0000"/>
                </a:solidFill>
                <a:latin typeface="Arial" panose="020B0604020202020204" pitchFamily="34" charset="0"/>
                <a:cs typeface="Arial" panose="020B0604020202020204" pitchFamily="34" charset="0"/>
              </a:rPr>
              <a:t>Sintaxis </a:t>
            </a:r>
            <a:r>
              <a:rPr lang="es-CO" sz="2400" b="1" dirty="0">
                <a:solidFill>
                  <a:srgbClr val="FF0000"/>
                </a:solidFill>
                <a:latin typeface="Arial" panose="020B0604020202020204" pitchFamily="34" charset="0"/>
                <a:cs typeface="Arial" panose="020B0604020202020204" pitchFamily="34" charset="0"/>
              </a:rPr>
              <a:t>para insertar </a:t>
            </a:r>
            <a:r>
              <a:rPr lang="es-CO" sz="2400" b="1" dirty="0" smtClean="0">
                <a:solidFill>
                  <a:srgbClr val="FF0000"/>
                </a:solidFill>
                <a:latin typeface="Arial" panose="020B0604020202020204" pitchFamily="34" charset="0"/>
                <a:cs typeface="Arial" panose="020B0604020202020204" pitchFamily="34" charset="0"/>
              </a:rPr>
              <a:t>información </a:t>
            </a:r>
            <a:r>
              <a:rPr lang="es-CO" sz="2400" b="1" dirty="0">
                <a:solidFill>
                  <a:srgbClr val="FF0000"/>
                </a:solidFill>
                <a:latin typeface="Arial" panose="020B0604020202020204" pitchFamily="34" charset="0"/>
                <a:cs typeface="Arial" panose="020B0604020202020204" pitchFamily="34" charset="0"/>
              </a:rPr>
              <a:t>en </a:t>
            </a:r>
            <a:r>
              <a:rPr lang="es-CO" sz="2400" b="1" dirty="0" smtClean="0">
                <a:solidFill>
                  <a:srgbClr val="FF0000"/>
                </a:solidFill>
                <a:latin typeface="Arial" panose="020B0604020202020204" pitchFamily="34" charset="0"/>
                <a:cs typeface="Arial" panose="020B0604020202020204" pitchFamily="34" charset="0"/>
              </a:rPr>
              <a:t>múltiples registros:</a:t>
            </a:r>
            <a:endParaRPr lang="es-CO" sz="2400" b="1" dirty="0">
              <a:solidFill>
                <a:srgbClr val="FF0000"/>
              </a:solidFill>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smtClean="0">
                <a:latin typeface="Arial" panose="020B0604020202020204" pitchFamily="34" charset="0"/>
                <a:cs typeface="Arial" panose="020B0604020202020204" pitchFamily="34" charset="0"/>
              </a:rPr>
              <a:t>insert</a:t>
            </a:r>
            <a:r>
              <a:rPr lang="es-CO" sz="2400" dirty="0" smtClean="0">
                <a:latin typeface="Arial" panose="020B0604020202020204" pitchFamily="34" charset="0"/>
                <a:cs typeface="Arial" panose="020B0604020202020204" pitchFamily="34" charset="0"/>
              </a:rPr>
              <a:t> </a:t>
            </a:r>
            <a:r>
              <a:rPr lang="es-CO" sz="2400" dirty="0" err="1">
                <a:latin typeface="Arial" panose="020B0604020202020204" pitchFamily="34" charset="0"/>
                <a:cs typeface="Arial" panose="020B0604020202020204" pitchFamily="34" charset="0"/>
              </a:rPr>
              <a:t>into</a:t>
            </a:r>
            <a:r>
              <a:rPr lang="es-CO" sz="2400" dirty="0">
                <a:latin typeface="Arial" panose="020B0604020202020204" pitchFamily="34" charset="0"/>
                <a:cs typeface="Arial" panose="020B0604020202020204" pitchFamily="34" charset="0"/>
              </a:rPr>
              <a:t> estudiante </a:t>
            </a:r>
            <a:r>
              <a:rPr lang="es-CO" sz="2400" dirty="0" err="1">
                <a:latin typeface="Arial" panose="020B0604020202020204" pitchFamily="34" charset="0"/>
                <a:cs typeface="Arial" panose="020B0604020202020204" pitchFamily="34" charset="0"/>
              </a:rPr>
              <a:t>values</a:t>
            </a:r>
            <a:r>
              <a:rPr lang="es-CO" sz="2400" dirty="0">
                <a:latin typeface="Arial" panose="020B0604020202020204" pitchFamily="34" charset="0"/>
                <a:cs typeface="Arial" panose="020B0604020202020204" pitchFamily="34" charset="0"/>
              </a:rPr>
              <a:t> </a:t>
            </a:r>
            <a:r>
              <a:rPr lang="es-CO" sz="2400" dirty="0" smtClean="0">
                <a:latin typeface="Arial" panose="020B0604020202020204" pitchFamily="34" charset="0"/>
                <a:cs typeface="Arial" panose="020B0604020202020204" pitchFamily="34" charset="0"/>
              </a:rPr>
              <a:t>(‘0001','javier',‘ ',‘ '),(‘0002',‘Camila',‘ ',‘ ');</a:t>
            </a:r>
          </a:p>
          <a:p>
            <a:endParaRPr lang="es-CO" sz="2400" dirty="0">
              <a:latin typeface="Arial" panose="020B0604020202020204" pitchFamily="34" charset="0"/>
              <a:cs typeface="Arial" panose="020B0604020202020204" pitchFamily="34" charset="0"/>
            </a:endParaRPr>
          </a:p>
          <a:p>
            <a:r>
              <a:rPr lang="es-CO" sz="2400" dirty="0" smtClean="0">
                <a:latin typeface="Arial" panose="020B0604020202020204" pitchFamily="34" charset="0"/>
                <a:cs typeface="Arial" panose="020B0604020202020204" pitchFamily="34" charset="0"/>
              </a:rPr>
              <a:t>b</a:t>
            </a:r>
            <a:r>
              <a:rPr lang="es-CO" sz="2400" b="1" dirty="0" smtClean="0">
                <a:solidFill>
                  <a:srgbClr val="FF0000"/>
                </a:solidFill>
                <a:latin typeface="Arial" panose="020B0604020202020204" pitchFamily="34" charset="0"/>
                <a:cs typeface="Arial" panose="020B0604020202020204" pitchFamily="34" charset="0"/>
              </a:rPr>
              <a:t>. Eliminar </a:t>
            </a:r>
            <a:r>
              <a:rPr lang="es-CO" sz="2400" b="1" dirty="0">
                <a:solidFill>
                  <a:srgbClr val="FF0000"/>
                </a:solidFill>
                <a:latin typeface="Arial" panose="020B0604020202020204" pitchFamily="34" charset="0"/>
                <a:cs typeface="Arial" panose="020B0604020202020204" pitchFamily="34" charset="0"/>
              </a:rPr>
              <a:t>valores de la tabla materia</a:t>
            </a:r>
          </a:p>
          <a:p>
            <a:endParaRPr lang="es-CO" sz="2400" dirty="0">
              <a:latin typeface="Arial" panose="020B0604020202020204" pitchFamily="34" charset="0"/>
              <a:cs typeface="Arial" panose="020B0604020202020204" pitchFamily="34" charset="0"/>
            </a:endParaRPr>
          </a:p>
          <a:p>
            <a:r>
              <a:rPr lang="es-CO" sz="2400" dirty="0" err="1" smtClean="0">
                <a:latin typeface="Arial" panose="020B0604020202020204" pitchFamily="34" charset="0"/>
                <a:cs typeface="Arial" panose="020B0604020202020204" pitchFamily="34" charset="0"/>
              </a:rPr>
              <a:t>delete</a:t>
            </a:r>
            <a:r>
              <a:rPr lang="es-CO" sz="2400" dirty="0" smtClean="0">
                <a:latin typeface="Arial" panose="020B0604020202020204" pitchFamily="34" charset="0"/>
                <a:cs typeface="Arial" panose="020B0604020202020204" pitchFamily="34" charset="0"/>
              </a:rPr>
              <a:t>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a:t>
            </a:r>
            <a:r>
              <a:rPr lang="es-CO" sz="2400" dirty="0" smtClean="0">
                <a:latin typeface="Arial" panose="020B0604020202020204" pitchFamily="34" charset="0"/>
                <a:cs typeface="Arial" panose="020B0604020202020204" pitchFamily="34" charset="0"/>
              </a:rPr>
              <a:t>estudiante;</a:t>
            </a:r>
          </a:p>
          <a:p>
            <a:endParaRPr lang="es-CO" sz="2400" dirty="0">
              <a:latin typeface="Arial" panose="020B0604020202020204" pitchFamily="34" charset="0"/>
              <a:cs typeface="Arial" panose="020B0604020202020204" pitchFamily="34" charset="0"/>
            </a:endParaRPr>
          </a:p>
          <a:p>
            <a:endParaRPr lang="es-CO" sz="2400" dirty="0" smtClean="0">
              <a:latin typeface="Arial" panose="020B0604020202020204" pitchFamily="34" charset="0"/>
              <a:cs typeface="Arial" panose="020B0604020202020204" pitchFamily="34" charset="0"/>
            </a:endParaRPr>
          </a:p>
          <a:p>
            <a:r>
              <a:rPr lang="es-CO" sz="2400" dirty="0" smtClean="0">
                <a:latin typeface="Arial" panose="020B0604020202020204" pitchFamily="34" charset="0"/>
                <a:cs typeface="Arial" panose="020B0604020202020204" pitchFamily="34" charset="0"/>
              </a:rPr>
              <a:t>c</a:t>
            </a:r>
            <a:r>
              <a:rPr lang="es-CO" sz="2400" b="1" dirty="0" smtClean="0">
                <a:solidFill>
                  <a:srgbClr val="FF0000"/>
                </a:solidFill>
                <a:latin typeface="Arial" panose="020B0604020202020204" pitchFamily="34" charset="0"/>
                <a:cs typeface="Arial" panose="020B0604020202020204" pitchFamily="34" charset="0"/>
              </a:rPr>
              <a:t>. Eliminar </a:t>
            </a:r>
            <a:r>
              <a:rPr lang="es-CO" sz="2400" b="1" dirty="0">
                <a:solidFill>
                  <a:srgbClr val="FF0000"/>
                </a:solidFill>
                <a:latin typeface="Arial" panose="020B0604020202020204" pitchFamily="34" charset="0"/>
                <a:cs typeface="Arial" panose="020B0604020202020204" pitchFamily="34" charset="0"/>
              </a:rPr>
              <a:t>el contador que utiliza el campo auto incrementado y </a:t>
            </a:r>
            <a:r>
              <a:rPr lang="es-CO" sz="2400" b="1" dirty="0" smtClean="0">
                <a:solidFill>
                  <a:srgbClr val="FF0000"/>
                </a:solidFill>
                <a:latin typeface="Arial" panose="020B0604020202020204" pitchFamily="34" charset="0"/>
                <a:cs typeface="Arial" panose="020B0604020202020204" pitchFamily="34" charset="0"/>
              </a:rPr>
              <a:t>para poder iniciar </a:t>
            </a:r>
            <a:r>
              <a:rPr lang="es-CO" sz="2400" b="1" dirty="0">
                <a:solidFill>
                  <a:srgbClr val="FF0000"/>
                </a:solidFill>
                <a:latin typeface="Arial" panose="020B0604020202020204" pitchFamily="34" charset="0"/>
                <a:cs typeface="Arial" panose="020B0604020202020204" pitchFamily="34" charset="0"/>
              </a:rPr>
              <a:t>nuevamente el proceso en 1</a:t>
            </a:r>
          </a:p>
          <a:p>
            <a:endParaRPr lang="es-CO" sz="2400" dirty="0">
              <a:latin typeface="Arial" panose="020B0604020202020204" pitchFamily="34" charset="0"/>
              <a:cs typeface="Arial" panose="020B0604020202020204" pitchFamily="34" charset="0"/>
            </a:endParaRPr>
          </a:p>
          <a:p>
            <a:r>
              <a:rPr lang="es-CO" sz="2400" dirty="0" smtClean="0">
                <a:latin typeface="Arial" panose="020B0604020202020204" pitchFamily="34" charset="0"/>
                <a:cs typeface="Arial" panose="020B0604020202020204" pitchFamily="34" charset="0"/>
              </a:rPr>
              <a:t> </a:t>
            </a:r>
            <a:r>
              <a:rPr lang="es-CO" sz="2400" dirty="0" err="1">
                <a:latin typeface="Arial" panose="020B0604020202020204" pitchFamily="34" charset="0"/>
                <a:cs typeface="Arial" panose="020B0604020202020204" pitchFamily="34" charset="0"/>
              </a:rPr>
              <a:t>truncate</a:t>
            </a:r>
            <a:r>
              <a:rPr lang="es-CO" sz="2400" dirty="0">
                <a:latin typeface="Arial" panose="020B0604020202020204" pitchFamily="34" charset="0"/>
                <a:cs typeface="Arial" panose="020B0604020202020204" pitchFamily="34" charset="0"/>
              </a:rPr>
              <a:t> materia;</a:t>
            </a:r>
          </a:p>
        </p:txBody>
      </p:sp>
    </p:spTree>
    <p:extLst>
      <p:ext uri="{BB962C8B-B14F-4D97-AF65-F5344CB8AC3E}">
        <p14:creationId xmlns:p14="http://schemas.microsoft.com/office/powerpoint/2010/main" val="2114848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1" y="1112621"/>
            <a:ext cx="9998440" cy="5262979"/>
          </a:xfrm>
          <a:prstGeom prst="rect">
            <a:avLst/>
          </a:prstGeom>
        </p:spPr>
        <p:txBody>
          <a:bodyPr wrap="square">
            <a:spAutoFit/>
          </a:bodyPr>
          <a:lstStyle/>
          <a:p>
            <a:r>
              <a:rPr lang="es-CO" sz="2400" b="1" dirty="0" smtClean="0">
                <a:solidFill>
                  <a:srgbClr val="FF0000"/>
                </a:solidFill>
                <a:latin typeface="Arial" panose="020B0604020202020204" pitchFamily="34" charset="0"/>
                <a:cs typeface="Arial" panose="020B0604020202020204" pitchFamily="34" charset="0"/>
              </a:rPr>
              <a:t>d. </a:t>
            </a:r>
            <a:r>
              <a:rPr lang="es-CO" sz="2400" b="1" dirty="0" err="1" smtClean="0">
                <a:solidFill>
                  <a:srgbClr val="FF0000"/>
                </a:solidFill>
                <a:latin typeface="Arial" panose="020B0604020202020204" pitchFamily="34" charset="0"/>
                <a:cs typeface="Arial" panose="020B0604020202020204" pitchFamily="34" charset="0"/>
              </a:rPr>
              <a:t>like</a:t>
            </a:r>
            <a:r>
              <a:rPr lang="es-CO" sz="2400" b="1" dirty="0" smtClean="0">
                <a:solidFill>
                  <a:srgbClr val="FF0000"/>
                </a:solidFill>
                <a:latin typeface="Arial" panose="020B0604020202020204" pitchFamily="34" charset="0"/>
                <a:cs typeface="Arial" panose="020B0604020202020204" pitchFamily="34" charset="0"/>
              </a:rPr>
              <a:t> ‘%valor’</a:t>
            </a:r>
            <a:endParaRPr lang="es-CO" sz="2400" b="1" dirty="0">
              <a:solidFill>
                <a:srgbClr val="FF0000"/>
              </a:solidFill>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b="1" dirty="0" err="1">
                <a:solidFill>
                  <a:srgbClr val="FF0000"/>
                </a:solidFill>
                <a:latin typeface="Arial" panose="020B0604020202020204" pitchFamily="34" charset="0"/>
                <a:cs typeface="Arial" panose="020B0604020202020204" pitchFamily="34" charset="0"/>
              </a:rPr>
              <a:t>like</a:t>
            </a:r>
            <a:r>
              <a:rPr lang="es-CO" sz="2400" b="1" dirty="0">
                <a:solidFill>
                  <a:srgbClr val="FF0000"/>
                </a:solidFill>
                <a:latin typeface="Arial" panose="020B0604020202020204" pitchFamily="34" charset="0"/>
                <a:cs typeface="Arial" panose="020B0604020202020204" pitchFamily="34" charset="0"/>
              </a:rPr>
              <a:t> </a:t>
            </a:r>
            <a:r>
              <a:rPr lang="es-CO" sz="2400" b="1" dirty="0" smtClean="0">
                <a:solidFill>
                  <a:srgbClr val="FF0000"/>
                </a:solidFill>
                <a:latin typeface="Arial" panose="020B0604020202020204" pitchFamily="34" charset="0"/>
                <a:cs typeface="Arial" panose="020B0604020202020204" pitchFamily="34" charset="0"/>
              </a:rPr>
              <a:t>‘%e’:</a:t>
            </a:r>
            <a:endParaRPr lang="es-CO" sz="2400" b="1" dirty="0">
              <a:solidFill>
                <a:srgbClr val="FF0000"/>
              </a:solidFill>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'valor%'</a:t>
            </a: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b="1" dirty="0" err="1">
                <a:solidFill>
                  <a:srgbClr val="FF0000"/>
                </a:solidFill>
                <a:latin typeface="Arial" panose="020B0604020202020204" pitchFamily="34" charset="0"/>
                <a:cs typeface="Arial" panose="020B0604020202020204" pitchFamily="34" charset="0"/>
              </a:rPr>
              <a:t>like</a:t>
            </a:r>
            <a:r>
              <a:rPr lang="es-CO" sz="2400" b="1" dirty="0">
                <a:solidFill>
                  <a:srgbClr val="FF0000"/>
                </a:solidFill>
                <a:latin typeface="Arial" panose="020B0604020202020204" pitchFamily="34" charset="0"/>
                <a:cs typeface="Arial" panose="020B0604020202020204" pitchFamily="34" charset="0"/>
              </a:rPr>
              <a:t> </a:t>
            </a:r>
            <a:r>
              <a:rPr lang="es-CO" sz="2400" b="1" dirty="0" smtClean="0">
                <a:solidFill>
                  <a:srgbClr val="FF0000"/>
                </a:solidFill>
                <a:latin typeface="Arial" panose="020B0604020202020204" pitchFamily="34" charset="0"/>
                <a:cs typeface="Arial" panose="020B0604020202020204" pitchFamily="34" charset="0"/>
              </a:rPr>
              <a:t>‘e%’:</a:t>
            </a:r>
            <a:endParaRPr lang="es-CO" sz="2400" b="1" dirty="0">
              <a:solidFill>
                <a:srgbClr val="FF0000"/>
              </a:solidFill>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'%valor%'</a:t>
            </a: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b="1" dirty="0" err="1">
                <a:solidFill>
                  <a:srgbClr val="FF0000"/>
                </a:solidFill>
                <a:latin typeface="Arial" panose="020B0604020202020204" pitchFamily="34" charset="0"/>
                <a:cs typeface="Arial" panose="020B0604020202020204" pitchFamily="34" charset="0"/>
              </a:rPr>
              <a:t>like</a:t>
            </a:r>
            <a:r>
              <a:rPr lang="es-CO" sz="2400" b="1" dirty="0">
                <a:solidFill>
                  <a:srgbClr val="FF0000"/>
                </a:solidFill>
                <a:latin typeface="Arial" panose="020B0604020202020204" pitchFamily="34" charset="0"/>
                <a:cs typeface="Arial" panose="020B0604020202020204" pitchFamily="34" charset="0"/>
              </a:rPr>
              <a:t> </a:t>
            </a:r>
            <a:r>
              <a:rPr lang="es-CO" sz="2400" b="1" dirty="0" smtClean="0">
                <a:solidFill>
                  <a:srgbClr val="FF0000"/>
                </a:solidFill>
                <a:latin typeface="Arial" panose="020B0604020202020204" pitchFamily="34" charset="0"/>
                <a:cs typeface="Arial" panose="020B0604020202020204" pitchFamily="34" charset="0"/>
              </a:rPr>
              <a:t>‘%e%’:</a:t>
            </a:r>
            <a:endParaRPr lang="es-CO" sz="2400" b="1" dirty="0">
              <a:solidFill>
                <a:srgbClr val="FF0000"/>
              </a:solidFill>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a:latin typeface="Arial" panose="020B0604020202020204" pitchFamily="34" charset="0"/>
                <a:cs typeface="Arial" panose="020B0604020202020204" pitchFamily="34" charset="0"/>
              </a:rPr>
              <a:t>utilizando el operador booleano </a:t>
            </a:r>
            <a:r>
              <a:rPr lang="es-CO" sz="2400" dirty="0" err="1">
                <a:latin typeface="Arial" panose="020B0604020202020204" pitchFamily="34" charset="0"/>
                <a:cs typeface="Arial" panose="020B0604020202020204" pitchFamily="34" charset="0"/>
              </a:rPr>
              <a:t>not</a:t>
            </a:r>
            <a:endParaRPr lang="es-CO" sz="2400" dirty="0">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b="1" dirty="0" err="1">
                <a:solidFill>
                  <a:srgbClr val="FF0000"/>
                </a:solidFill>
                <a:latin typeface="Arial" panose="020B0604020202020204" pitchFamily="34" charset="0"/>
                <a:cs typeface="Arial" panose="020B0604020202020204" pitchFamily="34" charset="0"/>
              </a:rPr>
              <a:t>not</a:t>
            </a:r>
            <a:r>
              <a:rPr lang="es-CO" sz="2400" b="1" dirty="0">
                <a:solidFill>
                  <a:srgbClr val="FF0000"/>
                </a:solidFill>
                <a:latin typeface="Arial" panose="020B0604020202020204" pitchFamily="34" charset="0"/>
                <a:cs typeface="Arial" panose="020B0604020202020204" pitchFamily="34" charset="0"/>
              </a:rPr>
              <a:t> </a:t>
            </a:r>
            <a:r>
              <a:rPr lang="es-CO" sz="2400" b="1" dirty="0" err="1">
                <a:solidFill>
                  <a:srgbClr val="FF0000"/>
                </a:solidFill>
                <a:latin typeface="Arial" panose="020B0604020202020204" pitchFamily="34" charset="0"/>
                <a:cs typeface="Arial" panose="020B0604020202020204" pitchFamily="34" charset="0"/>
              </a:rPr>
              <a:t>like</a:t>
            </a:r>
            <a:r>
              <a:rPr lang="es-CO" sz="2400" b="1" dirty="0">
                <a:solidFill>
                  <a:srgbClr val="FF0000"/>
                </a:solidFill>
                <a:latin typeface="Arial" panose="020B0604020202020204" pitchFamily="34" charset="0"/>
                <a:cs typeface="Arial" panose="020B0604020202020204" pitchFamily="34" charset="0"/>
              </a:rPr>
              <a:t> </a:t>
            </a:r>
            <a:r>
              <a:rPr lang="es-CO" sz="2400" b="1" dirty="0" smtClean="0">
                <a:solidFill>
                  <a:srgbClr val="FF0000"/>
                </a:solidFill>
                <a:latin typeface="Arial" panose="020B0604020202020204" pitchFamily="34" charset="0"/>
                <a:cs typeface="Arial" panose="020B0604020202020204" pitchFamily="34" charset="0"/>
              </a:rPr>
              <a:t>‘%e%’</a:t>
            </a:r>
            <a:endParaRPr lang="es-CO" sz="2400" b="1" dirty="0">
              <a:solidFill>
                <a:srgbClr val="FF0000"/>
              </a:solidFill>
              <a:latin typeface="Arial" panose="020B0604020202020204" pitchFamily="34" charset="0"/>
              <a:cs typeface="Arial" panose="020B0604020202020204" pitchFamily="34" charset="0"/>
            </a:endParaRPr>
          </a:p>
          <a:p>
            <a:r>
              <a:rPr lang="es-CO" sz="2400" dirty="0">
                <a:latin typeface="Arial" panose="020B0604020202020204" pitchFamily="34" charset="0"/>
                <a:cs typeface="Arial" panose="020B0604020202020204" pitchFamily="34" charset="0"/>
              </a:rPr>
              <a:t>los que no tengan la a</a:t>
            </a:r>
          </a:p>
          <a:p>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6221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2" y="239843"/>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0" y="947729"/>
            <a:ext cx="9998440" cy="5632311"/>
          </a:xfrm>
          <a:prstGeom prst="rect">
            <a:avLst/>
          </a:prstGeom>
        </p:spPr>
        <p:txBody>
          <a:bodyPr wrap="square">
            <a:spAutoFit/>
          </a:bodyPr>
          <a:lstStyle/>
          <a:p>
            <a:r>
              <a:rPr lang="es-CO" sz="2000" b="1" dirty="0" smtClean="0">
                <a:solidFill>
                  <a:srgbClr val="FF0000"/>
                </a:solidFill>
                <a:latin typeface="Arial" panose="020B0604020202020204" pitchFamily="34" charset="0"/>
                <a:cs typeface="Arial" panose="020B0604020202020204" pitchFamily="34" charset="0"/>
              </a:rPr>
              <a:t>e. Funciones</a:t>
            </a:r>
            <a:endParaRPr lang="es-CO" sz="2000" b="1" dirty="0">
              <a:solidFill>
                <a:srgbClr val="FF0000"/>
              </a:solidFill>
              <a:latin typeface="Arial" panose="020B0604020202020204" pitchFamily="34" charset="0"/>
              <a:cs typeface="Arial" panose="020B0604020202020204" pitchFamily="34" charset="0"/>
            </a:endParaRPr>
          </a:p>
          <a:p>
            <a:endParaRPr lang="es-CO" sz="2000" dirty="0">
              <a:latin typeface="Arial" panose="020B0604020202020204" pitchFamily="34" charset="0"/>
              <a:cs typeface="Arial" panose="020B0604020202020204" pitchFamily="34" charset="0"/>
            </a:endParaRPr>
          </a:p>
          <a:p>
            <a:r>
              <a:rPr lang="es-CO" sz="2000" dirty="0">
                <a:latin typeface="Arial" panose="020B0604020202020204" pitchFamily="34" charset="0"/>
                <a:cs typeface="Arial" panose="020B0604020202020204" pitchFamily="34" charset="0"/>
              </a:rPr>
              <a:t>suma = sum()</a:t>
            </a:r>
          </a:p>
          <a:p>
            <a:r>
              <a:rPr lang="es-CO" sz="2000" dirty="0" smtClean="0">
                <a:latin typeface="Arial" panose="020B0604020202020204" pitchFamily="34" charset="0"/>
                <a:cs typeface="Arial" panose="020B0604020202020204" pitchFamily="34" charset="0"/>
              </a:rPr>
              <a:t>máximo </a:t>
            </a:r>
            <a:r>
              <a:rPr lang="es-CO" sz="2000" dirty="0">
                <a:latin typeface="Arial" panose="020B0604020202020204" pitchFamily="34" charset="0"/>
                <a:cs typeface="Arial" panose="020B0604020202020204" pitchFamily="34" charset="0"/>
              </a:rPr>
              <a:t>= </a:t>
            </a:r>
            <a:r>
              <a:rPr lang="es-CO" sz="2000" dirty="0" err="1">
                <a:latin typeface="Arial" panose="020B0604020202020204" pitchFamily="34" charset="0"/>
                <a:cs typeface="Arial" panose="020B0604020202020204" pitchFamily="34" charset="0"/>
              </a:rPr>
              <a:t>max</a:t>
            </a:r>
            <a:r>
              <a:rPr lang="es-CO" sz="2000" dirty="0">
                <a:latin typeface="Arial" panose="020B0604020202020204" pitchFamily="34" charset="0"/>
                <a:cs typeface="Arial" panose="020B0604020202020204" pitchFamily="34" charset="0"/>
              </a:rPr>
              <a:t>()</a:t>
            </a:r>
          </a:p>
          <a:p>
            <a:r>
              <a:rPr lang="es-CO" sz="2000" dirty="0" smtClean="0">
                <a:latin typeface="Arial" panose="020B0604020202020204" pitchFamily="34" charset="0"/>
                <a:cs typeface="Arial" panose="020B0604020202020204" pitchFamily="34" charset="0"/>
              </a:rPr>
              <a:t>mínimo </a:t>
            </a:r>
            <a:r>
              <a:rPr lang="es-CO" sz="2000" dirty="0">
                <a:latin typeface="Arial" panose="020B0604020202020204" pitchFamily="34" charset="0"/>
                <a:cs typeface="Arial" panose="020B0604020202020204" pitchFamily="34" charset="0"/>
              </a:rPr>
              <a:t>= min()</a:t>
            </a:r>
          </a:p>
          <a:p>
            <a:r>
              <a:rPr lang="es-CO" sz="2000" dirty="0">
                <a:latin typeface="Arial" panose="020B0604020202020204" pitchFamily="34" charset="0"/>
                <a:cs typeface="Arial" panose="020B0604020202020204" pitchFamily="34" charset="0"/>
              </a:rPr>
              <a:t>promedio = </a:t>
            </a:r>
            <a:r>
              <a:rPr lang="es-CO" sz="2000" dirty="0" err="1">
                <a:latin typeface="Arial" panose="020B0604020202020204" pitchFamily="34" charset="0"/>
                <a:cs typeface="Arial" panose="020B0604020202020204" pitchFamily="34" charset="0"/>
              </a:rPr>
              <a:t>avg</a:t>
            </a:r>
            <a:r>
              <a:rPr lang="es-CO" sz="2000" dirty="0">
                <a:latin typeface="Arial" panose="020B0604020202020204" pitchFamily="34" charset="0"/>
                <a:cs typeface="Arial" panose="020B0604020202020204" pitchFamily="34" charset="0"/>
              </a:rPr>
              <a:t>()</a:t>
            </a:r>
          </a:p>
          <a:p>
            <a:r>
              <a:rPr lang="es-CO" sz="2000" dirty="0">
                <a:latin typeface="Arial" panose="020B0604020202020204" pitchFamily="34" charset="0"/>
                <a:cs typeface="Arial" panose="020B0604020202020204" pitchFamily="34" charset="0"/>
              </a:rPr>
              <a:t>conteo = </a:t>
            </a:r>
            <a:r>
              <a:rPr lang="es-CO" sz="2000" dirty="0" err="1">
                <a:latin typeface="Arial" panose="020B0604020202020204" pitchFamily="34" charset="0"/>
                <a:cs typeface="Arial" panose="020B0604020202020204" pitchFamily="34" charset="0"/>
              </a:rPr>
              <a:t>count</a:t>
            </a:r>
            <a:r>
              <a:rPr lang="es-CO" sz="2000" dirty="0">
                <a:latin typeface="Arial" panose="020B0604020202020204" pitchFamily="34" charset="0"/>
                <a:cs typeface="Arial" panose="020B0604020202020204" pitchFamily="34" charset="0"/>
              </a:rPr>
              <a:t>()</a:t>
            </a:r>
          </a:p>
          <a:p>
            <a:endParaRPr lang="es-CO" sz="2000" dirty="0">
              <a:latin typeface="Arial" panose="020B0604020202020204" pitchFamily="34" charset="0"/>
              <a:cs typeface="Arial" panose="020B0604020202020204" pitchFamily="34" charset="0"/>
            </a:endParaRPr>
          </a:p>
          <a:p>
            <a:r>
              <a:rPr lang="es-CO" sz="2000" dirty="0" err="1">
                <a:latin typeface="Arial" panose="020B0604020202020204" pitchFamily="34" charset="0"/>
                <a:cs typeface="Arial" panose="020B0604020202020204" pitchFamily="34" charset="0"/>
              </a:rPr>
              <a:t>select</a:t>
            </a:r>
            <a:r>
              <a:rPr lang="es-CO" sz="2000" dirty="0">
                <a:latin typeface="Arial" panose="020B0604020202020204" pitchFamily="34" charset="0"/>
                <a:cs typeface="Arial" panose="020B0604020202020204" pitchFamily="34" charset="0"/>
              </a:rPr>
              <a:t> </a:t>
            </a:r>
            <a:r>
              <a:rPr lang="es-CO" sz="2000" b="1" dirty="0">
                <a:solidFill>
                  <a:srgbClr val="FF0000"/>
                </a:solidFill>
                <a:latin typeface="Arial" panose="020B0604020202020204" pitchFamily="34" charset="0"/>
                <a:cs typeface="Arial" panose="020B0604020202020204" pitchFamily="34" charset="0"/>
              </a:rPr>
              <a:t>sum</a:t>
            </a:r>
            <a:r>
              <a:rPr lang="es-CO" sz="2000" dirty="0">
                <a:latin typeface="Arial" panose="020B0604020202020204" pitchFamily="34" charset="0"/>
                <a:cs typeface="Arial" panose="020B0604020202020204" pitchFamily="34" charset="0"/>
              </a:rPr>
              <a:t>(cantidad)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producto</a:t>
            </a:r>
            <a:r>
              <a:rPr lang="es-CO" sz="2000" dirty="0" smtClean="0">
                <a:latin typeface="Arial" panose="020B0604020202020204" pitchFamily="34" charset="0"/>
                <a:cs typeface="Arial" panose="020B0604020202020204" pitchFamily="34" charset="0"/>
              </a:rPr>
              <a:t>;</a:t>
            </a:r>
          </a:p>
          <a:p>
            <a:endParaRPr lang="es-CO" sz="2000" dirty="0">
              <a:latin typeface="Arial" panose="020B0604020202020204" pitchFamily="34" charset="0"/>
              <a:cs typeface="Arial" panose="020B0604020202020204" pitchFamily="34" charset="0"/>
            </a:endParaRPr>
          </a:p>
          <a:p>
            <a:r>
              <a:rPr lang="es-CO" sz="2000" u="sng" dirty="0">
                <a:latin typeface="Arial" panose="020B0604020202020204" pitchFamily="34" charset="0"/>
                <a:cs typeface="Arial" panose="020B0604020202020204" pitchFamily="34" charset="0"/>
              </a:rPr>
              <a:t>con alias</a:t>
            </a:r>
          </a:p>
          <a:p>
            <a:r>
              <a:rPr lang="es-CO" sz="2000" dirty="0" err="1" smtClean="0">
                <a:latin typeface="Arial" panose="020B0604020202020204" pitchFamily="34" charset="0"/>
                <a:cs typeface="Arial" panose="020B0604020202020204" pitchFamily="34" charset="0"/>
              </a:rPr>
              <a:t>select</a:t>
            </a:r>
            <a:r>
              <a:rPr lang="es-CO" sz="2000" dirty="0" smtClean="0">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sum(cantidad) 'resultado'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producto;</a:t>
            </a:r>
          </a:p>
          <a:p>
            <a:endParaRPr lang="es-CO" sz="2000" dirty="0">
              <a:latin typeface="Arial" panose="020B0604020202020204" pitchFamily="34" charset="0"/>
              <a:cs typeface="Arial" panose="020B0604020202020204" pitchFamily="34" charset="0"/>
            </a:endParaRPr>
          </a:p>
          <a:p>
            <a:r>
              <a:rPr lang="es-CO" sz="2000" dirty="0" err="1">
                <a:latin typeface="Arial" panose="020B0604020202020204" pitchFamily="34" charset="0"/>
                <a:cs typeface="Arial" panose="020B0604020202020204" pitchFamily="34" charset="0"/>
              </a:rPr>
              <a:t>select</a:t>
            </a:r>
            <a:r>
              <a:rPr lang="es-CO" sz="2000" dirty="0">
                <a:latin typeface="Arial" panose="020B0604020202020204" pitchFamily="34" charset="0"/>
                <a:cs typeface="Arial" panose="020B0604020202020204" pitchFamily="34" charset="0"/>
              </a:rPr>
              <a:t> </a:t>
            </a:r>
            <a:r>
              <a:rPr lang="es-CO" sz="2000" b="1" dirty="0" err="1">
                <a:solidFill>
                  <a:srgbClr val="FF0000"/>
                </a:solidFill>
                <a:latin typeface="Arial" panose="020B0604020202020204" pitchFamily="34" charset="0"/>
                <a:cs typeface="Arial" panose="020B0604020202020204" pitchFamily="34" charset="0"/>
              </a:rPr>
              <a:t>max</a:t>
            </a:r>
            <a:r>
              <a:rPr lang="es-CO" sz="2000" dirty="0">
                <a:latin typeface="Arial" panose="020B0604020202020204" pitchFamily="34" charset="0"/>
                <a:cs typeface="Arial" panose="020B0604020202020204" pitchFamily="34" charset="0"/>
              </a:rPr>
              <a:t>(cantidad) 'mayor'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producto;</a:t>
            </a:r>
          </a:p>
          <a:p>
            <a:endParaRPr lang="es-CO" sz="2000" dirty="0">
              <a:latin typeface="Arial" panose="020B0604020202020204" pitchFamily="34" charset="0"/>
              <a:cs typeface="Arial" panose="020B0604020202020204" pitchFamily="34" charset="0"/>
            </a:endParaRPr>
          </a:p>
          <a:p>
            <a:r>
              <a:rPr lang="es-CO" sz="2000" dirty="0" err="1">
                <a:latin typeface="Arial" panose="020B0604020202020204" pitchFamily="34" charset="0"/>
                <a:cs typeface="Arial" panose="020B0604020202020204" pitchFamily="34" charset="0"/>
              </a:rPr>
              <a:t>select</a:t>
            </a:r>
            <a:r>
              <a:rPr lang="es-CO" sz="2000" dirty="0">
                <a:latin typeface="Arial" panose="020B0604020202020204" pitchFamily="34" charset="0"/>
                <a:cs typeface="Arial" panose="020B0604020202020204" pitchFamily="34" charset="0"/>
              </a:rPr>
              <a:t> </a:t>
            </a:r>
            <a:r>
              <a:rPr lang="es-CO" sz="2000" b="1" dirty="0">
                <a:solidFill>
                  <a:srgbClr val="FF0000"/>
                </a:solidFill>
                <a:latin typeface="Arial" panose="020B0604020202020204" pitchFamily="34" charset="0"/>
                <a:cs typeface="Arial" panose="020B0604020202020204" pitchFamily="34" charset="0"/>
              </a:rPr>
              <a:t>min</a:t>
            </a:r>
            <a:r>
              <a:rPr lang="es-CO" sz="2000" dirty="0">
                <a:latin typeface="Arial" panose="020B0604020202020204" pitchFamily="34" charset="0"/>
                <a:cs typeface="Arial" panose="020B0604020202020204" pitchFamily="34" charset="0"/>
              </a:rPr>
              <a:t>(cantidad) 'menor'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producto;</a:t>
            </a:r>
          </a:p>
          <a:p>
            <a:endParaRPr lang="es-CO" sz="2000" dirty="0">
              <a:latin typeface="Arial" panose="020B0604020202020204" pitchFamily="34" charset="0"/>
              <a:cs typeface="Arial" panose="020B0604020202020204" pitchFamily="34" charset="0"/>
            </a:endParaRPr>
          </a:p>
          <a:p>
            <a:r>
              <a:rPr lang="es-CO" sz="2000" dirty="0" err="1">
                <a:latin typeface="Arial" panose="020B0604020202020204" pitchFamily="34" charset="0"/>
                <a:cs typeface="Arial" panose="020B0604020202020204" pitchFamily="34" charset="0"/>
              </a:rPr>
              <a:t>select</a:t>
            </a:r>
            <a:r>
              <a:rPr lang="es-CO" sz="2000" dirty="0">
                <a:latin typeface="Arial" panose="020B0604020202020204" pitchFamily="34" charset="0"/>
                <a:cs typeface="Arial" panose="020B0604020202020204" pitchFamily="34" charset="0"/>
              </a:rPr>
              <a:t> </a:t>
            </a:r>
            <a:r>
              <a:rPr lang="es-CO" sz="2000" b="1" dirty="0" err="1">
                <a:solidFill>
                  <a:srgbClr val="FF0000"/>
                </a:solidFill>
                <a:latin typeface="Arial" panose="020B0604020202020204" pitchFamily="34" charset="0"/>
                <a:cs typeface="Arial" panose="020B0604020202020204" pitchFamily="34" charset="0"/>
              </a:rPr>
              <a:t>avg</a:t>
            </a:r>
            <a:r>
              <a:rPr lang="es-CO" sz="2000" dirty="0">
                <a:latin typeface="Arial" panose="020B0604020202020204" pitchFamily="34" charset="0"/>
                <a:cs typeface="Arial" panose="020B0604020202020204" pitchFamily="34" charset="0"/>
              </a:rPr>
              <a:t>(cantidad) 'promedio'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producto;</a:t>
            </a:r>
          </a:p>
        </p:txBody>
      </p:sp>
    </p:spTree>
    <p:extLst>
      <p:ext uri="{BB962C8B-B14F-4D97-AF65-F5344CB8AC3E}">
        <p14:creationId xmlns:p14="http://schemas.microsoft.com/office/powerpoint/2010/main" val="2906676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2" y="224853"/>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0" y="782838"/>
            <a:ext cx="9998440" cy="5293757"/>
          </a:xfrm>
          <a:prstGeom prst="rect">
            <a:avLst/>
          </a:prstGeom>
        </p:spPr>
        <p:txBody>
          <a:bodyPr wrap="square">
            <a:spAutoFit/>
          </a:bodyPr>
          <a:lstStyle/>
          <a:p>
            <a:endParaRPr lang="es-CO" sz="2000" dirty="0" smtClean="0">
              <a:latin typeface="Arial" panose="020B0604020202020204" pitchFamily="34" charset="0"/>
              <a:cs typeface="Arial" panose="020B0604020202020204" pitchFamily="34" charset="0"/>
            </a:endParaRPr>
          </a:p>
          <a:p>
            <a:r>
              <a:rPr lang="es-CO" sz="2000" b="1" dirty="0">
                <a:solidFill>
                  <a:srgbClr val="FF0000"/>
                </a:solidFill>
                <a:latin typeface="Arial" panose="020B0604020202020204" pitchFamily="34" charset="0"/>
                <a:cs typeface="Arial" panose="020B0604020202020204" pitchFamily="34" charset="0"/>
              </a:rPr>
              <a:t>f</a:t>
            </a:r>
            <a:r>
              <a:rPr lang="es-CO" sz="2000" b="1" dirty="0" smtClean="0">
                <a:solidFill>
                  <a:srgbClr val="FF0000"/>
                </a:solidFill>
                <a:latin typeface="Arial" panose="020B0604020202020204" pitchFamily="34" charset="0"/>
                <a:cs typeface="Arial" panose="020B0604020202020204" pitchFamily="34" charset="0"/>
              </a:rPr>
              <a:t>. Actualizar información: sintaxis</a:t>
            </a:r>
          </a:p>
          <a:p>
            <a:endParaRPr lang="es-CO" sz="2000" dirty="0" smtClean="0">
              <a:latin typeface="Arial" panose="020B0604020202020204" pitchFamily="34" charset="0"/>
              <a:cs typeface="Arial" panose="020B0604020202020204" pitchFamily="34" charset="0"/>
            </a:endParaRPr>
          </a:p>
          <a:p>
            <a:r>
              <a:rPr lang="es-CO" sz="2000" u="sng" dirty="0" err="1" smtClean="0">
                <a:latin typeface="Arial" panose="020B0604020202020204" pitchFamily="34" charset="0"/>
                <a:cs typeface="Arial" panose="020B0604020202020204" pitchFamily="34" charset="0"/>
              </a:rPr>
              <a:t>udpate</a:t>
            </a:r>
            <a:endParaRPr lang="es-CO" sz="2000" u="sng" dirty="0" smtClean="0">
              <a:latin typeface="Arial" panose="020B0604020202020204" pitchFamily="34" charset="0"/>
              <a:cs typeface="Arial" panose="020B0604020202020204" pitchFamily="34" charset="0"/>
            </a:endParaRPr>
          </a:p>
          <a:p>
            <a:r>
              <a:rPr lang="es-CO" sz="2000" b="1" dirty="0" err="1" smtClean="0">
                <a:solidFill>
                  <a:srgbClr val="FF0000"/>
                </a:solidFill>
                <a:latin typeface="Arial" panose="020B0604020202020204" pitchFamily="34" charset="0"/>
                <a:cs typeface="Arial" panose="020B0604020202020204" pitchFamily="34" charset="0"/>
              </a:rPr>
              <a:t>update</a:t>
            </a:r>
            <a:r>
              <a:rPr lang="es-CO" sz="2000" b="1" dirty="0" smtClean="0">
                <a:solidFill>
                  <a:srgbClr val="FF0000"/>
                </a:solidFill>
                <a:latin typeface="Arial" panose="020B0604020202020204" pitchFamily="34" charset="0"/>
                <a:cs typeface="Arial" panose="020B0604020202020204" pitchFamily="34" charset="0"/>
              </a:rPr>
              <a:t> </a:t>
            </a:r>
            <a:r>
              <a:rPr lang="es-CO" sz="2000" b="1" dirty="0" err="1" smtClean="0">
                <a:solidFill>
                  <a:srgbClr val="FF0000"/>
                </a:solidFill>
                <a:latin typeface="Arial" panose="020B0604020202020204" pitchFamily="34" charset="0"/>
                <a:cs typeface="Arial" panose="020B0604020202020204" pitchFamily="34" charset="0"/>
              </a:rPr>
              <a:t>table</a:t>
            </a:r>
            <a:r>
              <a:rPr lang="es-CO" sz="2000" b="1" dirty="0" smtClean="0">
                <a:solidFill>
                  <a:srgbClr val="FF0000"/>
                </a:solidFill>
                <a:latin typeface="Arial" panose="020B0604020202020204" pitchFamily="34" charset="0"/>
                <a:cs typeface="Arial" panose="020B0604020202020204" pitchFamily="34" charset="0"/>
              </a:rPr>
              <a:t> set campo1='valor nuevo', campo2='</a:t>
            </a:r>
            <a:r>
              <a:rPr lang="es-CO" sz="2000" b="1" dirty="0" err="1" smtClean="0">
                <a:solidFill>
                  <a:srgbClr val="FF0000"/>
                </a:solidFill>
                <a:latin typeface="Arial" panose="020B0604020202020204" pitchFamily="34" charset="0"/>
                <a:cs typeface="Arial" panose="020B0604020202020204" pitchFamily="34" charset="0"/>
              </a:rPr>
              <a:t>valornuevo</a:t>
            </a:r>
            <a:r>
              <a:rPr lang="es-CO" sz="2000" b="1" dirty="0" smtClean="0">
                <a:solidFill>
                  <a:srgbClr val="FF0000"/>
                </a:solidFill>
                <a:latin typeface="Arial" panose="020B0604020202020204" pitchFamily="34" charset="0"/>
                <a:cs typeface="Arial" panose="020B0604020202020204" pitchFamily="34" charset="0"/>
              </a:rPr>
              <a:t>' </a:t>
            </a:r>
            <a:r>
              <a:rPr lang="es-CO" sz="2000" b="1" dirty="0" err="1" smtClean="0">
                <a:solidFill>
                  <a:srgbClr val="FF0000"/>
                </a:solidFill>
                <a:latin typeface="Arial" panose="020B0604020202020204" pitchFamily="34" charset="0"/>
                <a:cs typeface="Arial" panose="020B0604020202020204" pitchFamily="34" charset="0"/>
              </a:rPr>
              <a:t>where</a:t>
            </a:r>
            <a:r>
              <a:rPr lang="es-CO" sz="2000" b="1" dirty="0" smtClean="0">
                <a:solidFill>
                  <a:srgbClr val="FF0000"/>
                </a:solidFill>
                <a:latin typeface="Arial" panose="020B0604020202020204" pitchFamily="34" charset="0"/>
                <a:cs typeface="Arial" panose="020B0604020202020204" pitchFamily="34" charset="0"/>
              </a:rPr>
              <a:t> </a:t>
            </a:r>
            <a:r>
              <a:rPr lang="es-CO" sz="2000" b="1" dirty="0" err="1" smtClean="0">
                <a:solidFill>
                  <a:srgbClr val="FF0000"/>
                </a:solidFill>
                <a:latin typeface="Arial" panose="020B0604020202020204" pitchFamily="34" charset="0"/>
                <a:cs typeface="Arial" panose="020B0604020202020204" pitchFamily="34" charset="0"/>
              </a:rPr>
              <a:t>condicion</a:t>
            </a:r>
            <a:r>
              <a:rPr lang="es-CO" sz="2000" b="1" dirty="0" smtClean="0">
                <a:solidFill>
                  <a:srgbClr val="FF0000"/>
                </a:solidFill>
                <a:latin typeface="Arial" panose="020B0604020202020204" pitchFamily="34" charset="0"/>
                <a:cs typeface="Arial" panose="020B0604020202020204" pitchFamily="34" charset="0"/>
              </a:rPr>
              <a:t> (es);</a:t>
            </a:r>
          </a:p>
          <a:p>
            <a:endParaRPr lang="es-CO" sz="2000" dirty="0" smtClean="0">
              <a:latin typeface="Arial" panose="020B0604020202020204" pitchFamily="34" charset="0"/>
              <a:cs typeface="Arial" panose="020B0604020202020204" pitchFamily="34" charset="0"/>
            </a:endParaRPr>
          </a:p>
          <a:p>
            <a:r>
              <a:rPr lang="es-CO" sz="2000" dirty="0" err="1" smtClean="0">
                <a:latin typeface="Arial" panose="020B0604020202020204" pitchFamily="34" charset="0"/>
                <a:cs typeface="Arial" panose="020B0604020202020204" pitchFamily="34" charset="0"/>
              </a:rPr>
              <a:t>update</a:t>
            </a:r>
            <a:r>
              <a:rPr lang="es-CO" sz="2000" dirty="0" smtClean="0">
                <a:latin typeface="Arial" panose="020B0604020202020204" pitchFamily="34" charset="0"/>
                <a:cs typeface="Arial" panose="020B0604020202020204" pitchFamily="34" charset="0"/>
              </a:rPr>
              <a:t> producto set nombre = 'mouse' </a:t>
            </a:r>
            <a:r>
              <a:rPr lang="es-CO" sz="2000" dirty="0" err="1" smtClean="0">
                <a:latin typeface="Arial" panose="020B0604020202020204" pitchFamily="34" charset="0"/>
                <a:cs typeface="Arial" panose="020B0604020202020204" pitchFamily="34" charset="0"/>
              </a:rPr>
              <a:t>where</a:t>
            </a:r>
            <a:r>
              <a:rPr lang="es-CO" sz="2000" dirty="0" smtClean="0">
                <a:latin typeface="Arial" panose="020B0604020202020204" pitchFamily="34" charset="0"/>
                <a:cs typeface="Arial" panose="020B0604020202020204" pitchFamily="34" charset="0"/>
              </a:rPr>
              <a:t> </a:t>
            </a:r>
            <a:r>
              <a:rPr lang="es-CO" sz="2000" dirty="0" err="1" smtClean="0">
                <a:latin typeface="Arial" panose="020B0604020202020204" pitchFamily="34" charset="0"/>
                <a:cs typeface="Arial" panose="020B0604020202020204" pitchFamily="34" charset="0"/>
              </a:rPr>
              <a:t>codigo</a:t>
            </a:r>
            <a:r>
              <a:rPr lang="es-CO" sz="2000" dirty="0" smtClean="0">
                <a:latin typeface="Arial" panose="020B0604020202020204" pitchFamily="34" charset="0"/>
                <a:cs typeface="Arial" panose="020B0604020202020204" pitchFamily="34" charset="0"/>
              </a:rPr>
              <a:t> = 'xx';</a:t>
            </a:r>
          </a:p>
          <a:p>
            <a:endParaRPr lang="es-CO" sz="2000" dirty="0" smtClean="0">
              <a:latin typeface="Arial" panose="020B0604020202020204" pitchFamily="34" charset="0"/>
              <a:cs typeface="Arial" panose="020B0604020202020204" pitchFamily="34" charset="0"/>
            </a:endParaRPr>
          </a:p>
          <a:p>
            <a:r>
              <a:rPr lang="es-CO" sz="2000" u="sng" dirty="0" smtClean="0">
                <a:latin typeface="Arial" panose="020B0604020202020204" pitchFamily="34" charset="0"/>
                <a:cs typeface="Arial" panose="020B0604020202020204" pitchFamily="34" charset="0"/>
              </a:rPr>
              <a:t>h. Eliminar</a:t>
            </a:r>
          </a:p>
          <a:p>
            <a:endParaRPr lang="es-CO" sz="2000" b="1" dirty="0" smtClean="0">
              <a:solidFill>
                <a:srgbClr val="FF0000"/>
              </a:solidFill>
              <a:latin typeface="Arial" panose="020B0604020202020204" pitchFamily="34" charset="0"/>
              <a:cs typeface="Arial" panose="020B0604020202020204" pitchFamily="34" charset="0"/>
            </a:endParaRPr>
          </a:p>
          <a:p>
            <a:r>
              <a:rPr lang="es-CO" sz="2000" b="1" u="sng" dirty="0" err="1" smtClean="0">
                <a:solidFill>
                  <a:srgbClr val="FF0000"/>
                </a:solidFill>
                <a:latin typeface="Arial" panose="020B0604020202020204" pitchFamily="34" charset="0"/>
                <a:cs typeface="Arial" panose="020B0604020202020204" pitchFamily="34" charset="0"/>
              </a:rPr>
              <a:t>delete</a:t>
            </a:r>
            <a:r>
              <a:rPr lang="es-CO" sz="2000" b="1" u="sng" dirty="0" smtClean="0">
                <a:solidFill>
                  <a:srgbClr val="FF0000"/>
                </a:solidFill>
                <a:latin typeface="Arial" panose="020B0604020202020204" pitchFamily="34" charset="0"/>
                <a:cs typeface="Arial" panose="020B0604020202020204" pitchFamily="34" charset="0"/>
              </a:rPr>
              <a:t> </a:t>
            </a:r>
            <a:r>
              <a:rPr lang="es-CO" sz="2000" b="1" u="sng" dirty="0" err="1" smtClean="0">
                <a:solidFill>
                  <a:srgbClr val="FF0000"/>
                </a:solidFill>
                <a:latin typeface="Arial" panose="020B0604020202020204" pitchFamily="34" charset="0"/>
                <a:cs typeface="Arial" panose="020B0604020202020204" pitchFamily="34" charset="0"/>
              </a:rPr>
              <a:t>from</a:t>
            </a:r>
            <a:r>
              <a:rPr lang="es-CO" sz="2000" b="1" u="sng" dirty="0" smtClean="0">
                <a:solidFill>
                  <a:srgbClr val="FF0000"/>
                </a:solidFill>
                <a:latin typeface="Arial" panose="020B0604020202020204" pitchFamily="34" charset="0"/>
                <a:cs typeface="Arial" panose="020B0604020202020204" pitchFamily="34" charset="0"/>
              </a:rPr>
              <a:t> tabla </a:t>
            </a:r>
            <a:r>
              <a:rPr lang="es-CO" sz="2000" b="1" u="sng" dirty="0" err="1" smtClean="0">
                <a:solidFill>
                  <a:srgbClr val="FF0000"/>
                </a:solidFill>
                <a:latin typeface="Arial" panose="020B0604020202020204" pitchFamily="34" charset="0"/>
                <a:cs typeface="Arial" panose="020B0604020202020204" pitchFamily="34" charset="0"/>
              </a:rPr>
              <a:t>where</a:t>
            </a:r>
            <a:r>
              <a:rPr lang="es-CO" sz="2000" b="1" u="sng" dirty="0" smtClean="0">
                <a:solidFill>
                  <a:srgbClr val="FF0000"/>
                </a:solidFill>
                <a:latin typeface="Arial" panose="020B0604020202020204" pitchFamily="34" charset="0"/>
                <a:cs typeface="Arial" panose="020B0604020202020204" pitchFamily="34" charset="0"/>
              </a:rPr>
              <a:t> </a:t>
            </a:r>
            <a:r>
              <a:rPr lang="es-CO" sz="2000" b="1" u="sng" dirty="0" err="1" smtClean="0">
                <a:solidFill>
                  <a:srgbClr val="FF0000"/>
                </a:solidFill>
                <a:latin typeface="Arial" panose="020B0604020202020204" pitchFamily="34" charset="0"/>
                <a:cs typeface="Arial" panose="020B0604020202020204" pitchFamily="34" charset="0"/>
              </a:rPr>
              <a:t>condicion</a:t>
            </a:r>
            <a:r>
              <a:rPr lang="es-CO" sz="2000" b="1" u="sng" dirty="0" smtClean="0">
                <a:solidFill>
                  <a:srgbClr val="FF0000"/>
                </a:solidFill>
                <a:latin typeface="Arial" panose="020B0604020202020204" pitchFamily="34" charset="0"/>
                <a:cs typeface="Arial" panose="020B0604020202020204" pitchFamily="34" charset="0"/>
              </a:rPr>
              <a:t> (es);</a:t>
            </a:r>
          </a:p>
          <a:p>
            <a:endParaRPr lang="es-CO" sz="2000" dirty="0" smtClean="0">
              <a:latin typeface="Arial" panose="020B0604020202020204" pitchFamily="34" charset="0"/>
              <a:cs typeface="Arial" panose="020B0604020202020204" pitchFamily="34" charset="0"/>
            </a:endParaRPr>
          </a:p>
          <a:p>
            <a:r>
              <a:rPr lang="es-CO" sz="2000" dirty="0" err="1" smtClean="0">
                <a:latin typeface="Arial" panose="020B0604020202020204" pitchFamily="34" charset="0"/>
                <a:cs typeface="Arial" panose="020B0604020202020204" pitchFamily="34" charset="0"/>
              </a:rPr>
              <a:t>delete</a:t>
            </a:r>
            <a:r>
              <a:rPr lang="es-CO" sz="2000" dirty="0" smtClean="0">
                <a:latin typeface="Arial" panose="020B0604020202020204" pitchFamily="34" charset="0"/>
                <a:cs typeface="Arial" panose="020B0604020202020204" pitchFamily="34" charset="0"/>
              </a:rPr>
              <a:t> </a:t>
            </a:r>
            <a:r>
              <a:rPr lang="es-CO" sz="2000" dirty="0" err="1" smtClean="0">
                <a:latin typeface="Arial" panose="020B0604020202020204" pitchFamily="34" charset="0"/>
                <a:cs typeface="Arial" panose="020B0604020202020204" pitchFamily="34" charset="0"/>
              </a:rPr>
              <a:t>from</a:t>
            </a:r>
            <a:r>
              <a:rPr lang="es-CO" sz="2000" dirty="0" smtClean="0">
                <a:latin typeface="Arial" panose="020B0604020202020204" pitchFamily="34" charset="0"/>
                <a:cs typeface="Arial" panose="020B0604020202020204" pitchFamily="34" charset="0"/>
              </a:rPr>
              <a:t> producto </a:t>
            </a:r>
            <a:r>
              <a:rPr lang="es-CO" sz="2000" dirty="0" err="1" smtClean="0">
                <a:latin typeface="Arial" panose="020B0604020202020204" pitchFamily="34" charset="0"/>
                <a:cs typeface="Arial" panose="020B0604020202020204" pitchFamily="34" charset="0"/>
              </a:rPr>
              <a:t>where</a:t>
            </a:r>
            <a:r>
              <a:rPr lang="es-CO" sz="2000" dirty="0" smtClean="0">
                <a:latin typeface="Arial" panose="020B0604020202020204" pitchFamily="34" charset="0"/>
                <a:cs typeface="Arial" panose="020B0604020202020204" pitchFamily="34" charset="0"/>
              </a:rPr>
              <a:t> nombre </a:t>
            </a:r>
            <a:r>
              <a:rPr lang="es-CO" sz="2000" dirty="0" err="1" smtClean="0">
                <a:latin typeface="Arial" panose="020B0604020202020204" pitchFamily="34" charset="0"/>
                <a:cs typeface="Arial" panose="020B0604020202020204" pitchFamily="34" charset="0"/>
              </a:rPr>
              <a:t>like</a:t>
            </a:r>
            <a:r>
              <a:rPr lang="es-CO" sz="2000" dirty="0" smtClean="0">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e%'; </a:t>
            </a:r>
          </a:p>
          <a:p>
            <a:endParaRPr lang="es-CO" sz="2000" dirty="0">
              <a:latin typeface="Arial" panose="020B0604020202020204" pitchFamily="34" charset="0"/>
              <a:cs typeface="Arial" panose="020B0604020202020204" pitchFamily="34" charset="0"/>
            </a:endParaRPr>
          </a:p>
          <a:p>
            <a:r>
              <a:rPr lang="es-CO" sz="2000" dirty="0" err="1">
                <a:latin typeface="Arial" panose="020B0604020202020204" pitchFamily="34" charset="0"/>
                <a:cs typeface="Arial" panose="020B0604020202020204" pitchFamily="34" charset="0"/>
              </a:rPr>
              <a:t>delete</a:t>
            </a:r>
            <a:r>
              <a:rPr lang="es-CO" sz="2000" dirty="0">
                <a:latin typeface="Arial" panose="020B0604020202020204" pitchFamily="34" charset="0"/>
                <a:cs typeface="Arial" panose="020B0604020202020204" pitchFamily="34" charset="0"/>
              </a:rPr>
              <a:t>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alumno </a:t>
            </a:r>
            <a:r>
              <a:rPr lang="es-CO" sz="2000" dirty="0" err="1">
                <a:latin typeface="Arial" panose="020B0604020202020204" pitchFamily="34" charset="0"/>
                <a:cs typeface="Arial" panose="020B0604020202020204" pitchFamily="34" charset="0"/>
              </a:rPr>
              <a:t>where</a:t>
            </a:r>
            <a:r>
              <a:rPr lang="es-CO" sz="2000" dirty="0">
                <a:latin typeface="Arial" panose="020B0604020202020204" pitchFamily="34" charset="0"/>
                <a:cs typeface="Arial" panose="020B0604020202020204" pitchFamily="34" charset="0"/>
              </a:rPr>
              <a:t> carnet = '00001';</a:t>
            </a:r>
            <a:endParaRPr lang="es-CO" sz="2000" dirty="0" smtClean="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92871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1" y="1952068"/>
            <a:ext cx="9998440" cy="3539430"/>
          </a:xfrm>
          <a:prstGeom prst="rect">
            <a:avLst/>
          </a:prstGeom>
        </p:spPr>
        <p:txBody>
          <a:bodyPr wrap="square">
            <a:spAutoFit/>
          </a:bodyPr>
          <a:lstStyle/>
          <a:p>
            <a:pPr algn="ctr"/>
            <a:r>
              <a:rPr lang="es-CO" sz="2800" b="1" dirty="0" smtClean="0">
                <a:solidFill>
                  <a:srgbClr val="FF0000"/>
                </a:solidFill>
                <a:latin typeface="Arial" panose="020B0604020202020204" pitchFamily="34" charset="0"/>
                <a:cs typeface="Arial" panose="020B0604020202020204" pitchFamily="34" charset="0"/>
              </a:rPr>
              <a:t>Crear tablas relacionales:</a:t>
            </a:r>
          </a:p>
          <a:p>
            <a:pPr algn="ctr"/>
            <a:endParaRPr lang="es-CO" sz="2800" dirty="0">
              <a:latin typeface="Arial" panose="020B0604020202020204" pitchFamily="34" charset="0"/>
              <a:cs typeface="Arial" panose="020B0604020202020204" pitchFamily="34" charset="0"/>
            </a:endParaRPr>
          </a:p>
          <a:p>
            <a:pPr algn="ctr"/>
            <a:r>
              <a:rPr lang="es-CO" sz="2800" dirty="0" err="1">
                <a:latin typeface="Arial" panose="020B0604020202020204" pitchFamily="34" charset="0"/>
                <a:cs typeface="Arial" panose="020B0604020202020204" pitchFamily="34" charset="0"/>
              </a:rPr>
              <a:t>create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table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alumno_materia</a:t>
            </a:r>
            <a:endParaRPr lang="es-CO" sz="2800" dirty="0">
              <a:latin typeface="Arial" panose="020B0604020202020204" pitchFamily="34" charset="0"/>
              <a:cs typeface="Arial" panose="020B0604020202020204" pitchFamily="34" charset="0"/>
            </a:endParaRPr>
          </a:p>
          <a:p>
            <a:pPr algn="ct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 (10)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(10)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b="1" dirty="0" err="1">
                <a:solidFill>
                  <a:srgbClr val="FF0000"/>
                </a:solidFill>
                <a:latin typeface="Arial" panose="020B0604020202020204" pitchFamily="34" charset="0"/>
                <a:cs typeface="Arial" panose="020B0604020202020204" pitchFamily="34" charset="0"/>
              </a:rPr>
              <a:t>references</a:t>
            </a:r>
            <a:r>
              <a:rPr lang="es-CO" sz="2800" dirty="0">
                <a:latin typeface="Arial" panose="020B0604020202020204" pitchFamily="34" charset="0"/>
                <a:cs typeface="Arial" panose="020B0604020202020204" pitchFamily="34" charset="0"/>
              </a:rPr>
              <a:t> alumno(carnet),</a:t>
            </a:r>
          </a:p>
          <a:p>
            <a:pPr algn="ct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a:t>
            </a: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references</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materia(</a:t>
            </a: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a:t>
            </a:r>
          </a:p>
          <a:p>
            <a:pPr algn="ct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33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1" y="1112621"/>
            <a:ext cx="9998440" cy="4832092"/>
          </a:xfrm>
          <a:prstGeom prst="rect">
            <a:avLst/>
          </a:prstGeom>
        </p:spPr>
        <p:txBody>
          <a:bodyPr wrap="square">
            <a:spAutoFit/>
          </a:bodyPr>
          <a:lstStyle/>
          <a:p>
            <a:pPr algn="ctr"/>
            <a:r>
              <a:rPr lang="es-CO" sz="2800" b="1" dirty="0" smtClean="0">
                <a:solidFill>
                  <a:srgbClr val="FF0000"/>
                </a:solidFill>
                <a:latin typeface="Arial" panose="020B0604020202020204" pitchFamily="34" charset="0"/>
                <a:cs typeface="Arial" panose="020B0604020202020204" pitchFamily="34" charset="0"/>
              </a:rPr>
              <a:t>Crear tablas relacionales con eliminación y actualizado en cascada:</a:t>
            </a:r>
          </a:p>
          <a:p>
            <a:pPr algn="ctr"/>
            <a:r>
              <a:rPr lang="es-CO" sz="2800" dirty="0" smtClean="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create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table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alumno_materia</a:t>
            </a:r>
            <a:endParaRPr lang="es-CO" sz="2800" dirty="0">
              <a:latin typeface="Arial" panose="020B0604020202020204" pitchFamily="34" charset="0"/>
              <a:cs typeface="Arial" panose="020B0604020202020204" pitchFamily="34" charset="0"/>
            </a:endParaRP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(10)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(5)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references</a:t>
            </a:r>
            <a:r>
              <a:rPr lang="es-CO" sz="2800" dirty="0">
                <a:latin typeface="Arial" panose="020B0604020202020204" pitchFamily="34" charset="0"/>
                <a:cs typeface="Arial" panose="020B0604020202020204" pitchFamily="34" charset="0"/>
              </a:rPr>
              <a:t> alumno(carnet)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delete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up</a:t>
            </a:r>
          </a:p>
          <a:p>
            <a:pPr algn="ctr"/>
            <a:r>
              <a:rPr lang="es-CO" sz="2800" dirty="0" smtClean="0">
                <a:latin typeface="Arial" panose="020B0604020202020204" pitchFamily="34" charset="0"/>
                <a:cs typeface="Arial" panose="020B0604020202020204" pitchFamily="34" charset="0"/>
              </a:rPr>
              <a:t>     date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a:t>
            </a: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references</a:t>
            </a:r>
            <a:r>
              <a:rPr lang="es-CO" sz="2800" dirty="0">
                <a:latin typeface="Arial" panose="020B0604020202020204" pitchFamily="34" charset="0"/>
                <a:cs typeface="Arial" panose="020B0604020202020204" pitchFamily="34" charset="0"/>
              </a:rPr>
              <a:t> alumno(carnet)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delete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up</a:t>
            </a:r>
          </a:p>
          <a:p>
            <a:pPr algn="ctr"/>
            <a:r>
              <a:rPr lang="es-CO" sz="2800" dirty="0" smtClean="0">
                <a:latin typeface="Arial" panose="020B0604020202020204" pitchFamily="34" charset="0"/>
                <a:cs typeface="Arial" panose="020B0604020202020204" pitchFamily="34" charset="0"/>
              </a:rPr>
              <a:t>    date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engine</a:t>
            </a:r>
            <a:r>
              <a:rPr lang="es-CO" sz="2800" dirty="0">
                <a:latin typeface="Arial" panose="020B0604020202020204" pitchFamily="34" charset="0"/>
                <a:cs typeface="Arial" panose="020B0604020202020204" pitchFamily="34" charset="0"/>
              </a:rPr>
              <a:t> = </a:t>
            </a:r>
            <a:r>
              <a:rPr lang="es-CO" sz="2800" dirty="0" err="1">
                <a:latin typeface="Arial" panose="020B0604020202020204" pitchFamily="34" charset="0"/>
                <a:cs typeface="Arial" panose="020B0604020202020204" pitchFamily="34" charset="0"/>
              </a:rPr>
              <a:t>innodb</a:t>
            </a:r>
            <a:r>
              <a:rPr lang="es-CO"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57664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09534" y="0"/>
            <a:ext cx="11344772" cy="6494085"/>
          </a:xfrm>
          <a:prstGeom prst="rect">
            <a:avLst/>
          </a:prstGeom>
        </p:spPr>
        <p:txBody>
          <a:bodyPr wrap="none">
            <a:spAutoFit/>
          </a:bodyPr>
          <a:lstStyle/>
          <a:p>
            <a:r>
              <a:rPr lang="es-CO" sz="1600" dirty="0" smtClean="0">
                <a:latin typeface="Arial" panose="020B0604020202020204" pitchFamily="34" charset="0"/>
                <a:cs typeface="Arial" panose="020B0604020202020204" pitchFamily="34" charset="0"/>
              </a:rPr>
              <a:t>Como ingresar al editor de </a:t>
            </a:r>
            <a:r>
              <a:rPr lang="es-CO" sz="1600" dirty="0" err="1" smtClean="0">
                <a:latin typeface="Arial" panose="020B0604020202020204" pitchFamily="34" charset="0"/>
                <a:cs typeface="Arial" panose="020B0604020202020204" pitchFamily="34" charset="0"/>
              </a:rPr>
              <a:t>sql</a:t>
            </a:r>
            <a:r>
              <a:rPr lang="es-CO" sz="1600" dirty="0" smtClean="0">
                <a:latin typeface="Arial" panose="020B0604020202020204" pitchFamily="34" charset="0"/>
                <a:cs typeface="Arial" panose="020B0604020202020204" pitchFamily="34" charset="0"/>
              </a:rPr>
              <a:t> (DOS)</a:t>
            </a:r>
          </a:p>
          <a:p>
            <a:r>
              <a:rPr lang="es-CO" sz="1600" dirty="0" smtClean="0">
                <a:latin typeface="Arial" panose="020B0604020202020204" pitchFamily="34" charset="0"/>
                <a:cs typeface="Arial" panose="020B0604020202020204" pitchFamily="34" charset="0"/>
              </a:rPr>
              <a:t>cd..</a:t>
            </a:r>
          </a:p>
          <a:p>
            <a:r>
              <a:rPr lang="es-CO" sz="1600" dirty="0" smtClean="0">
                <a:latin typeface="Arial" panose="020B0604020202020204" pitchFamily="34" charset="0"/>
                <a:cs typeface="Arial" panose="020B0604020202020204" pitchFamily="34" charset="0"/>
              </a:rPr>
              <a:t>cd..</a:t>
            </a:r>
          </a:p>
          <a:p>
            <a:r>
              <a:rPr lang="es-CO" sz="1600" dirty="0" smtClean="0">
                <a:latin typeface="Arial" panose="020B0604020202020204" pitchFamily="34" charset="0"/>
                <a:cs typeface="Arial" panose="020B0604020202020204" pitchFamily="34" charset="0"/>
              </a:rPr>
              <a:t>Cd </a:t>
            </a:r>
            <a:r>
              <a:rPr lang="es-CO" sz="1600" dirty="0" err="1" smtClean="0">
                <a:latin typeface="Arial" panose="020B0604020202020204" pitchFamily="34" charset="0"/>
                <a:cs typeface="Arial" panose="020B0604020202020204" pitchFamily="34" charset="0"/>
              </a:rPr>
              <a:t>xampp</a:t>
            </a:r>
            <a:r>
              <a:rPr lang="es-CO" sz="1600" dirty="0" smtClean="0">
                <a:latin typeface="Arial" panose="020B0604020202020204" pitchFamily="34" charset="0"/>
                <a:cs typeface="Arial" panose="020B0604020202020204" pitchFamily="34" charset="0"/>
              </a:rPr>
              <a:t>\</a:t>
            </a:r>
            <a:r>
              <a:rPr lang="es-CO" sz="1600" dirty="0" err="1" smtClean="0">
                <a:latin typeface="Arial" panose="020B0604020202020204" pitchFamily="34" charset="0"/>
                <a:cs typeface="Arial" panose="020B0604020202020204" pitchFamily="34" charset="0"/>
              </a:rPr>
              <a:t>mysql</a:t>
            </a:r>
            <a:r>
              <a:rPr lang="es-CO" sz="1600" dirty="0" smtClean="0">
                <a:latin typeface="Arial" panose="020B0604020202020204" pitchFamily="34" charset="0"/>
                <a:cs typeface="Arial" panose="020B0604020202020204" pitchFamily="34" charset="0"/>
              </a:rPr>
              <a:t>\</a:t>
            </a:r>
            <a:r>
              <a:rPr lang="es-CO" sz="1600" dirty="0" err="1" smtClean="0">
                <a:latin typeface="Arial" panose="020B0604020202020204" pitchFamily="34" charset="0"/>
                <a:cs typeface="Arial" panose="020B0604020202020204" pitchFamily="34" charset="0"/>
              </a:rPr>
              <a:t>bin</a:t>
            </a:r>
            <a:endParaRPr lang="es-CO" sz="1600" dirty="0" smtClean="0">
              <a:latin typeface="Arial" panose="020B0604020202020204" pitchFamily="34" charset="0"/>
              <a:cs typeface="Arial" panose="020B0604020202020204" pitchFamily="34" charset="0"/>
            </a:endParaRPr>
          </a:p>
          <a:p>
            <a:r>
              <a:rPr lang="es-CO" sz="1600" dirty="0" err="1" smtClean="0">
                <a:latin typeface="Arial" panose="020B0604020202020204" pitchFamily="34" charset="0"/>
                <a:cs typeface="Arial" panose="020B0604020202020204" pitchFamily="34" charset="0"/>
              </a:rPr>
              <a:t>Mysql</a:t>
            </a:r>
            <a:r>
              <a:rPr lang="es-CO" sz="1600" dirty="0" smtClean="0">
                <a:latin typeface="Arial" panose="020B0604020202020204" pitchFamily="34" charset="0"/>
                <a:cs typeface="Arial" panose="020B0604020202020204" pitchFamily="34" charset="0"/>
              </a:rPr>
              <a:t> –u </a:t>
            </a:r>
            <a:r>
              <a:rPr lang="es-CO" sz="1600" dirty="0" err="1" smtClean="0">
                <a:latin typeface="Arial" panose="020B0604020202020204" pitchFamily="34" charset="0"/>
                <a:cs typeface="Arial" panose="020B0604020202020204" pitchFamily="34" charset="0"/>
              </a:rPr>
              <a:t>root</a:t>
            </a:r>
            <a:r>
              <a:rPr lang="es-CO" sz="1600" dirty="0" smtClean="0">
                <a:latin typeface="Arial" panose="020B0604020202020204" pitchFamily="34" charset="0"/>
                <a:cs typeface="Arial" panose="020B0604020202020204" pitchFamily="34" charset="0"/>
              </a:rPr>
              <a:t> –p</a:t>
            </a:r>
          </a:p>
          <a:p>
            <a:r>
              <a:rPr lang="es-CO" sz="1600" dirty="0" smtClean="0">
                <a:latin typeface="Arial" panose="020B0604020202020204" pitchFamily="34" charset="0"/>
                <a:cs typeface="Arial" panose="020B0604020202020204" pitchFamily="34" charset="0"/>
              </a:rPr>
              <a:t>En clave solo le da </a:t>
            </a:r>
            <a:r>
              <a:rPr lang="es-CO" sz="1600" dirty="0" err="1" smtClean="0">
                <a:latin typeface="Arial" panose="020B0604020202020204" pitchFamily="34" charset="0"/>
                <a:cs typeface="Arial" panose="020B0604020202020204" pitchFamily="34" charset="0"/>
              </a:rPr>
              <a:t>enter</a:t>
            </a:r>
            <a:endParaRPr lang="es-CO" sz="1600" dirty="0" smtClean="0">
              <a:latin typeface="Arial" panose="020B0604020202020204" pitchFamily="34" charset="0"/>
              <a:cs typeface="Arial" panose="020B0604020202020204" pitchFamily="34" charset="0"/>
            </a:endParaRPr>
          </a:p>
          <a:p>
            <a:r>
              <a:rPr lang="es-CO" sz="1600" dirty="0" smtClean="0">
                <a:latin typeface="Arial" panose="020B0604020202020204" pitchFamily="34" charset="0"/>
                <a:cs typeface="Arial" panose="020B0604020202020204" pitchFamily="34" charset="0"/>
              </a:rPr>
              <a:t>Crear una base de datos				</a:t>
            </a:r>
            <a:r>
              <a:rPr lang="es-CO" sz="1600" dirty="0" err="1" smtClean="0">
                <a:latin typeface="Arial" panose="020B0604020202020204" pitchFamily="34" charset="0"/>
                <a:cs typeface="Arial" panose="020B0604020202020204" pitchFamily="34" charset="0"/>
              </a:rPr>
              <a:t>create</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database</a:t>
            </a:r>
            <a:r>
              <a:rPr lang="es-CO" sz="1600" dirty="0" smtClean="0">
                <a:latin typeface="Arial" panose="020B0604020202020204" pitchFamily="34" charset="0"/>
                <a:cs typeface="Arial" panose="020B0604020202020204" pitchFamily="34" charset="0"/>
              </a:rPr>
              <a:t> empresa;</a:t>
            </a:r>
          </a:p>
          <a:p>
            <a:r>
              <a:rPr lang="es-CO" sz="1600" dirty="0" smtClean="0">
                <a:latin typeface="Arial" panose="020B0604020202020204" pitchFamily="34" charset="0"/>
                <a:cs typeface="Arial" panose="020B0604020202020204" pitchFamily="34" charset="0"/>
              </a:rPr>
              <a:t>Usar una base de datos				use empresa</a:t>
            </a:r>
          </a:p>
          <a:p>
            <a:r>
              <a:rPr lang="es-CO" sz="1600" dirty="0" smtClean="0">
                <a:latin typeface="Arial" panose="020B0604020202020204" pitchFamily="34" charset="0"/>
                <a:cs typeface="Arial" panose="020B0604020202020204" pitchFamily="34" charset="0"/>
              </a:rPr>
              <a:t>Crear una tabla					</a:t>
            </a:r>
            <a:r>
              <a:rPr lang="es-CO" sz="1600" dirty="0" err="1" smtClean="0">
                <a:latin typeface="Arial" panose="020B0604020202020204" pitchFamily="34" charset="0"/>
                <a:cs typeface="Arial" panose="020B0604020202020204" pitchFamily="34" charset="0"/>
              </a:rPr>
              <a:t>create</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persona;</a:t>
            </a:r>
          </a:p>
          <a:p>
            <a:r>
              <a:rPr lang="es-CO" sz="1600" dirty="0" smtClean="0">
                <a:latin typeface="Arial" panose="020B0604020202020204" pitchFamily="34" charset="0"/>
                <a:cs typeface="Arial" panose="020B0604020202020204" pitchFamily="34" charset="0"/>
              </a:rPr>
              <a:t>Eliminar una base de datos:				</a:t>
            </a:r>
            <a:r>
              <a:rPr lang="es-CO" sz="1600" dirty="0" err="1" smtClean="0">
                <a:latin typeface="Arial" panose="020B0604020202020204" pitchFamily="34" charset="0"/>
                <a:cs typeface="Arial" panose="020B0604020202020204" pitchFamily="34" charset="0"/>
              </a:rPr>
              <a:t>Drop</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database</a:t>
            </a:r>
            <a:r>
              <a:rPr lang="es-CO" sz="1600" dirty="0" smtClean="0">
                <a:latin typeface="Arial" panose="020B0604020202020204" pitchFamily="34" charset="0"/>
                <a:cs typeface="Arial" panose="020B0604020202020204" pitchFamily="34" charset="0"/>
              </a:rPr>
              <a:t>  empresa;</a:t>
            </a:r>
          </a:p>
          <a:p>
            <a:r>
              <a:rPr lang="es-CO" sz="1600" dirty="0" smtClean="0">
                <a:latin typeface="Arial" panose="020B0604020202020204" pitchFamily="34" charset="0"/>
                <a:cs typeface="Arial" panose="020B0604020202020204" pitchFamily="34" charset="0"/>
              </a:rPr>
              <a:t>Eliminar una tabla de la base de datos			</a:t>
            </a:r>
            <a:r>
              <a:rPr lang="es-CO" sz="1600" dirty="0" err="1" smtClean="0">
                <a:latin typeface="Arial" panose="020B0604020202020204" pitchFamily="34" charset="0"/>
                <a:cs typeface="Arial" panose="020B0604020202020204" pitchFamily="34" charset="0"/>
              </a:rPr>
              <a:t>drop</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tables</a:t>
            </a:r>
            <a:r>
              <a:rPr lang="es-CO" sz="1600" dirty="0" smtClean="0">
                <a:latin typeface="Arial" panose="020B0604020202020204" pitchFamily="34" charset="0"/>
                <a:cs typeface="Arial" panose="020B0604020202020204" pitchFamily="34" charset="0"/>
              </a:rPr>
              <a:t> persona;</a:t>
            </a:r>
          </a:p>
          <a:p>
            <a:r>
              <a:rPr lang="es-CO" sz="1600" dirty="0" smtClean="0">
                <a:latin typeface="Arial" panose="020B0604020202020204" pitchFamily="34" charset="0"/>
                <a:cs typeface="Arial" panose="020B0604020202020204" pitchFamily="34" charset="0"/>
              </a:rPr>
              <a:t>Visualizar la estructura de una tabla			show </a:t>
            </a:r>
            <a:r>
              <a:rPr lang="es-CO" sz="1600" dirty="0" err="1" smtClean="0">
                <a:latin typeface="Arial" panose="020B0604020202020204" pitchFamily="34" charset="0"/>
                <a:cs typeface="Arial" panose="020B0604020202020204" pitchFamily="34" charset="0"/>
              </a:rPr>
              <a:t>columns</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from</a:t>
            </a:r>
            <a:r>
              <a:rPr lang="es-CO" sz="1600" dirty="0" smtClean="0">
                <a:latin typeface="Arial" panose="020B0604020202020204" pitchFamily="34" charset="0"/>
                <a:cs typeface="Arial" panose="020B0604020202020204" pitchFamily="34" charset="0"/>
              </a:rPr>
              <a:t> persona;</a:t>
            </a:r>
          </a:p>
          <a:p>
            <a:r>
              <a:rPr lang="es-CO" sz="1600" dirty="0">
                <a:latin typeface="Arial" panose="020B0604020202020204" pitchFamily="34" charset="0"/>
                <a:cs typeface="Arial" panose="020B0604020202020204" pitchFamily="34" charset="0"/>
              </a:rPr>
              <a:t>	</a:t>
            </a:r>
            <a:r>
              <a:rPr lang="es-CO" sz="1600" dirty="0" smtClean="0">
                <a:latin typeface="Arial" panose="020B0604020202020204" pitchFamily="34" charset="0"/>
                <a:cs typeface="Arial" panose="020B0604020202020204" pitchFamily="34" charset="0"/>
              </a:rPr>
              <a:t>					describe persona;</a:t>
            </a:r>
          </a:p>
          <a:p>
            <a:r>
              <a:rPr lang="es-CO" sz="1600" dirty="0" smtClean="0">
                <a:latin typeface="Arial" panose="020B0604020202020204" pitchFamily="34" charset="0"/>
                <a:cs typeface="Arial" panose="020B0604020202020204" pitchFamily="34" charset="0"/>
              </a:rPr>
              <a:t>Como adicionar un campo, después de…		alter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persona </a:t>
            </a:r>
            <a:r>
              <a:rPr lang="es-CO" sz="1600" dirty="0" err="1" smtClean="0">
                <a:latin typeface="Arial" panose="020B0604020202020204" pitchFamily="34" charset="0"/>
                <a:cs typeface="Arial" panose="020B0604020202020204" pitchFamily="34" charset="0"/>
              </a:rPr>
              <a:t>add</a:t>
            </a:r>
            <a:r>
              <a:rPr lang="es-CO" sz="1600" dirty="0" smtClean="0">
                <a:latin typeface="Arial" panose="020B0604020202020204" pitchFamily="34" charset="0"/>
                <a:cs typeface="Arial" panose="020B0604020202020204" pitchFamily="34" charset="0"/>
              </a:rPr>
              <a:t> campo tipo(tamaño) </a:t>
            </a:r>
            <a:r>
              <a:rPr lang="es-CO" sz="1600" dirty="0" err="1" smtClean="0">
                <a:latin typeface="Arial" panose="020B0604020202020204" pitchFamily="34" charset="0"/>
                <a:cs typeface="Arial" panose="020B0604020202020204" pitchFamily="34" charset="0"/>
              </a:rPr>
              <a:t>after</a:t>
            </a:r>
            <a:r>
              <a:rPr lang="es-CO" sz="1600" dirty="0" smtClean="0">
                <a:latin typeface="Arial" panose="020B0604020202020204" pitchFamily="34" charset="0"/>
                <a:cs typeface="Arial" panose="020B0604020202020204" pitchFamily="34" charset="0"/>
              </a:rPr>
              <a:t> campo;</a:t>
            </a:r>
          </a:p>
          <a:p>
            <a:r>
              <a:rPr lang="es-CO" sz="1600" dirty="0" smtClean="0">
                <a:latin typeface="Arial" panose="020B0604020202020204" pitchFamily="34" charset="0"/>
                <a:cs typeface="Arial" panose="020B0604020202020204" pitchFamily="34" charset="0"/>
              </a:rPr>
              <a:t>Como renombrar una tabla				</a:t>
            </a:r>
            <a:r>
              <a:rPr lang="es-CO" sz="1600" dirty="0" err="1" smtClean="0">
                <a:latin typeface="Arial" panose="020B0604020202020204" pitchFamily="34" charset="0"/>
                <a:cs typeface="Arial" panose="020B0604020202020204" pitchFamily="34" charset="0"/>
              </a:rPr>
              <a:t>rename</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persona to personas;</a:t>
            </a:r>
          </a:p>
          <a:p>
            <a:r>
              <a:rPr lang="es-CO" sz="1600" dirty="0" smtClean="0">
                <a:latin typeface="Arial" panose="020B0604020202020204" pitchFamily="34" charset="0"/>
                <a:cs typeface="Arial" panose="020B0604020202020204" pitchFamily="34" charset="0"/>
              </a:rPr>
              <a:t>Adicionar varios campos después de …	se hace el mismo proceso alter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y por ultimo se escribe </a:t>
            </a:r>
            <a:r>
              <a:rPr lang="es-CO" sz="1600" dirty="0" err="1" smtClean="0">
                <a:latin typeface="Arial" panose="020B0604020202020204" pitchFamily="34" charset="0"/>
                <a:cs typeface="Arial" panose="020B0604020202020204" pitchFamily="34" charset="0"/>
              </a:rPr>
              <a:t>after</a:t>
            </a:r>
            <a:endParaRPr lang="es-CO" sz="1600" dirty="0" smtClean="0">
              <a:latin typeface="Arial" panose="020B0604020202020204" pitchFamily="34" charset="0"/>
              <a:cs typeface="Arial" panose="020B0604020202020204" pitchFamily="34" charset="0"/>
            </a:endParaRPr>
          </a:p>
          <a:p>
            <a:r>
              <a:rPr lang="es-CO" sz="1600" dirty="0" smtClean="0">
                <a:latin typeface="Arial" panose="020B0604020202020204" pitchFamily="34" charset="0"/>
                <a:cs typeface="Arial" panose="020B0604020202020204" pitchFamily="34" charset="0"/>
              </a:rPr>
              <a:t>Eliminar un campo de una tabla			alter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persona </a:t>
            </a:r>
            <a:r>
              <a:rPr lang="es-CO" sz="1600" dirty="0" err="1" smtClean="0">
                <a:latin typeface="Arial" panose="020B0604020202020204" pitchFamily="34" charset="0"/>
                <a:cs typeface="Arial" panose="020B0604020202020204" pitchFamily="34" charset="0"/>
              </a:rPr>
              <a:t>drop</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direc</a:t>
            </a:r>
            <a:r>
              <a:rPr lang="es-CO" sz="1600" dirty="0" smtClean="0">
                <a:latin typeface="Arial" panose="020B0604020202020204" pitchFamily="34" charset="0"/>
                <a:cs typeface="Arial" panose="020B0604020202020204" pitchFamily="34" charset="0"/>
              </a:rPr>
              <a:t>;</a:t>
            </a:r>
          </a:p>
          <a:p>
            <a:r>
              <a:rPr lang="es-CO" sz="1600" dirty="0" smtClean="0">
                <a:latin typeface="Arial" panose="020B0604020202020204" pitchFamily="34" charset="0"/>
                <a:cs typeface="Arial" panose="020B0604020202020204" pitchFamily="34" charset="0"/>
              </a:rPr>
              <a:t>Como eliminar un índice				alter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persona </a:t>
            </a:r>
            <a:r>
              <a:rPr lang="es-CO" sz="1600" dirty="0" err="1" smtClean="0">
                <a:latin typeface="Arial" panose="020B0604020202020204" pitchFamily="34" charset="0"/>
                <a:cs typeface="Arial" panose="020B0604020202020204" pitchFamily="34" charset="0"/>
              </a:rPr>
              <a:t>drop</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primary</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key</a:t>
            </a:r>
            <a:r>
              <a:rPr lang="es-CO" sz="1600" dirty="0" smtClean="0">
                <a:latin typeface="Arial" panose="020B0604020202020204" pitchFamily="34" charset="0"/>
                <a:cs typeface="Arial" panose="020B0604020202020204" pitchFamily="34" charset="0"/>
              </a:rPr>
              <a:t>;</a:t>
            </a:r>
          </a:p>
          <a:p>
            <a:r>
              <a:rPr lang="es-CO" sz="1600" dirty="0" smtClean="0">
                <a:latin typeface="Arial" panose="020B0604020202020204" pitchFamily="34" charset="0"/>
                <a:cs typeface="Arial" panose="020B0604020202020204" pitchFamily="34" charset="0"/>
              </a:rPr>
              <a:t>Como asignar clave primaria a un campo		alter </a:t>
            </a:r>
            <a:r>
              <a:rPr lang="es-CO" sz="1600" dirty="0" err="1" smtClean="0">
                <a:latin typeface="Arial" panose="020B0604020202020204" pitchFamily="34" charset="0"/>
                <a:cs typeface="Arial" panose="020B0604020202020204" pitchFamily="34" charset="0"/>
              </a:rPr>
              <a:t>talbe</a:t>
            </a:r>
            <a:r>
              <a:rPr lang="es-CO" sz="1600" dirty="0" smtClean="0">
                <a:latin typeface="Arial" panose="020B0604020202020204" pitchFamily="34" charset="0"/>
                <a:cs typeface="Arial" panose="020B0604020202020204" pitchFamily="34" charset="0"/>
              </a:rPr>
              <a:t> persona </a:t>
            </a:r>
            <a:r>
              <a:rPr lang="es-CO" sz="1600" dirty="0" err="1" smtClean="0">
                <a:latin typeface="Arial" panose="020B0604020202020204" pitchFamily="34" charset="0"/>
                <a:cs typeface="Arial" panose="020B0604020202020204" pitchFamily="34" charset="0"/>
              </a:rPr>
              <a:t>add</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primary</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key</a:t>
            </a:r>
            <a:r>
              <a:rPr lang="es-CO" sz="1600" dirty="0" smtClean="0">
                <a:latin typeface="Arial" panose="020B0604020202020204" pitchFamily="34" charset="0"/>
                <a:cs typeface="Arial" panose="020B0604020202020204" pitchFamily="34" charset="0"/>
              </a:rPr>
              <a:t>(</a:t>
            </a:r>
            <a:r>
              <a:rPr lang="es-CO" sz="1600" dirty="0" err="1" smtClean="0">
                <a:latin typeface="Arial" panose="020B0604020202020204" pitchFamily="34" charset="0"/>
                <a:cs typeface="Arial" panose="020B0604020202020204" pitchFamily="34" charset="0"/>
              </a:rPr>
              <a:t>iden</a:t>
            </a:r>
            <a:r>
              <a:rPr lang="es-CO" sz="1600" dirty="0" smtClean="0">
                <a:latin typeface="Arial" panose="020B0604020202020204" pitchFamily="34" charset="0"/>
                <a:cs typeface="Arial" panose="020B0604020202020204" pitchFamily="34" charset="0"/>
              </a:rPr>
              <a:t>);</a:t>
            </a:r>
          </a:p>
          <a:p>
            <a:r>
              <a:rPr lang="es-CO" sz="1600" dirty="0" smtClean="0">
                <a:latin typeface="Arial" panose="020B0604020202020204" pitchFamily="34" charset="0"/>
                <a:cs typeface="Arial" panose="020B0604020202020204" pitchFamily="34" charset="0"/>
              </a:rPr>
              <a:t>Como cambiar el nombre del campo de una tabla		alter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persona </a:t>
            </a:r>
            <a:r>
              <a:rPr lang="es-CO" sz="1600" dirty="0" err="1" smtClean="0">
                <a:latin typeface="Arial" panose="020B0604020202020204" pitchFamily="34" charset="0"/>
                <a:cs typeface="Arial" panose="020B0604020202020204" pitchFamily="34" charset="0"/>
              </a:rPr>
              <a:t>change</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ident</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identi</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varchar</a:t>
            </a:r>
            <a:r>
              <a:rPr lang="es-CO" sz="1600" dirty="0" smtClean="0">
                <a:latin typeface="Arial" panose="020B0604020202020204" pitchFamily="34" charset="0"/>
                <a:cs typeface="Arial" panose="020B0604020202020204" pitchFamily="34" charset="0"/>
              </a:rPr>
              <a:t>(20) </a:t>
            </a:r>
            <a:r>
              <a:rPr lang="es-CO" sz="1600" dirty="0" err="1" smtClean="0">
                <a:latin typeface="Arial" panose="020B0604020202020204" pitchFamily="34" charset="0"/>
                <a:cs typeface="Arial" panose="020B0604020202020204" pitchFamily="34" charset="0"/>
              </a:rPr>
              <a:t>not</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null</a:t>
            </a:r>
            <a:r>
              <a:rPr lang="es-CO" sz="1600" dirty="0" smtClean="0">
                <a:latin typeface="Arial" panose="020B0604020202020204" pitchFamily="34" charset="0"/>
                <a:cs typeface="Arial" panose="020B0604020202020204" pitchFamily="34" charset="0"/>
              </a:rPr>
              <a:t>;</a:t>
            </a:r>
          </a:p>
          <a:p>
            <a:r>
              <a:rPr lang="es-CO" sz="1600" dirty="0" smtClean="0">
                <a:latin typeface="Arial" panose="020B0604020202020204" pitchFamily="34" charset="0"/>
                <a:cs typeface="Arial" panose="020B0604020202020204" pitchFamily="34" charset="0"/>
              </a:rPr>
              <a:t>Como ingresar información a las tablas	</a:t>
            </a:r>
            <a:r>
              <a:rPr lang="es-CO" sz="1600" dirty="0" err="1" smtClean="0">
                <a:latin typeface="Arial" panose="020B0604020202020204" pitchFamily="34" charset="0"/>
                <a:cs typeface="Arial" panose="020B0604020202020204" pitchFamily="34" charset="0"/>
              </a:rPr>
              <a:t>insert</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into</a:t>
            </a:r>
            <a:r>
              <a:rPr lang="es-CO" sz="1600" dirty="0" smtClean="0">
                <a:latin typeface="Arial" panose="020B0604020202020204" pitchFamily="34" charset="0"/>
                <a:cs typeface="Arial" panose="020B0604020202020204" pitchFamily="34" charset="0"/>
              </a:rPr>
              <a:t> 	persona </a:t>
            </a:r>
            <a:r>
              <a:rPr lang="es-CO" sz="1600" dirty="0" err="1" smtClean="0">
                <a:latin typeface="Arial" panose="020B0604020202020204" pitchFamily="34" charset="0"/>
                <a:cs typeface="Arial" panose="020B0604020202020204" pitchFamily="34" charset="0"/>
              </a:rPr>
              <a:t>values</a:t>
            </a:r>
            <a:r>
              <a:rPr lang="es-CO" sz="1600" dirty="0" smtClean="0">
                <a:latin typeface="Arial" panose="020B0604020202020204" pitchFamily="34" charset="0"/>
                <a:cs typeface="Arial" panose="020B0604020202020204" pitchFamily="34" charset="0"/>
              </a:rPr>
              <a:t>(‘dato1’,’dato2’,y en fecha es ‘año-mes-</a:t>
            </a:r>
            <a:r>
              <a:rPr lang="es-CO" sz="1600" dirty="0" err="1" smtClean="0">
                <a:latin typeface="Arial" panose="020B0604020202020204" pitchFamily="34" charset="0"/>
                <a:cs typeface="Arial" panose="020B0604020202020204" pitchFamily="34" charset="0"/>
              </a:rPr>
              <a:t>dia</a:t>
            </a:r>
            <a:r>
              <a:rPr lang="es-CO" sz="1600" dirty="0" smtClean="0">
                <a:latin typeface="Arial" panose="020B0604020202020204" pitchFamily="34" charset="0"/>
                <a:cs typeface="Arial" panose="020B0604020202020204" pitchFamily="34" charset="0"/>
              </a:rPr>
              <a:t>’…);</a:t>
            </a:r>
          </a:p>
          <a:p>
            <a:r>
              <a:rPr lang="es-CO" sz="1600" dirty="0" smtClean="0">
                <a:latin typeface="Arial" panose="020B0604020202020204" pitchFamily="34" charset="0"/>
                <a:cs typeface="Arial" panose="020B0604020202020204" pitchFamily="34" charset="0"/>
              </a:rPr>
              <a:t>Como eliminar la información de una tabla		</a:t>
            </a:r>
            <a:r>
              <a:rPr lang="es-CO" sz="1600" dirty="0" err="1" smtClean="0">
                <a:latin typeface="Arial" panose="020B0604020202020204" pitchFamily="34" charset="0"/>
                <a:cs typeface="Arial" panose="020B0604020202020204" pitchFamily="34" charset="0"/>
              </a:rPr>
              <a:t>delete</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from</a:t>
            </a:r>
            <a:r>
              <a:rPr lang="es-CO" sz="1600" dirty="0" smtClean="0">
                <a:latin typeface="Arial" panose="020B0604020202020204" pitchFamily="34" charset="0"/>
                <a:cs typeface="Arial" panose="020B0604020202020204" pitchFamily="34" charset="0"/>
              </a:rPr>
              <a:t> persona;</a:t>
            </a:r>
          </a:p>
          <a:p>
            <a:r>
              <a:rPr lang="es-CO" sz="1600" dirty="0" smtClean="0">
                <a:latin typeface="Arial" panose="020B0604020202020204" pitchFamily="34" charset="0"/>
                <a:cs typeface="Arial" panose="020B0604020202020204" pitchFamily="34" charset="0"/>
              </a:rPr>
              <a:t>Como guardar la base de datos en la memoria o en el disco:	Se debe dar una vez </a:t>
            </a:r>
            <a:r>
              <a:rPr lang="es-CO" sz="1600" dirty="0" err="1" smtClean="0">
                <a:latin typeface="Arial" panose="020B0604020202020204" pitchFamily="34" charset="0"/>
                <a:cs typeface="Arial" panose="020B0604020202020204" pitchFamily="34" charset="0"/>
              </a:rPr>
              <a:t>exit</a:t>
            </a:r>
            <a:r>
              <a:rPr lang="es-CO" sz="1600" dirty="0" smtClean="0">
                <a:latin typeface="Arial" panose="020B0604020202020204" pitchFamily="34" charset="0"/>
                <a:cs typeface="Arial" panose="020B0604020202020204" pitchFamily="34" charset="0"/>
              </a:rPr>
              <a:t> y luego</a:t>
            </a:r>
          </a:p>
          <a:p>
            <a:r>
              <a:rPr lang="es-CO" sz="1600" dirty="0">
                <a:latin typeface="Arial" panose="020B0604020202020204" pitchFamily="34" charset="0"/>
                <a:cs typeface="Arial" panose="020B0604020202020204" pitchFamily="34" charset="0"/>
              </a:rPr>
              <a:t>	</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mysqldump</a:t>
            </a:r>
            <a:r>
              <a:rPr lang="es-CO" sz="1600" dirty="0" smtClean="0">
                <a:latin typeface="Arial" panose="020B0604020202020204" pitchFamily="34" charset="0"/>
                <a:cs typeface="Arial" panose="020B0604020202020204" pitchFamily="34" charset="0"/>
              </a:rPr>
              <a:t> –B –</a:t>
            </a:r>
            <a:r>
              <a:rPr lang="es-CO" sz="1600" dirty="0" err="1" smtClean="0">
                <a:latin typeface="Arial" panose="020B0604020202020204" pitchFamily="34" charset="0"/>
                <a:cs typeface="Arial" panose="020B0604020202020204" pitchFamily="34" charset="0"/>
              </a:rPr>
              <a:t>uroot</a:t>
            </a:r>
            <a:r>
              <a:rPr lang="es-CO" sz="1600" dirty="0" smtClean="0">
                <a:latin typeface="Arial" panose="020B0604020202020204" pitchFamily="34" charset="0"/>
                <a:cs typeface="Arial" panose="020B0604020202020204" pitchFamily="34" charset="0"/>
              </a:rPr>
              <a:t> –p empresa&gt; e:/empresa.sql</a:t>
            </a:r>
          </a:p>
          <a:p>
            <a:r>
              <a:rPr lang="es-CO" sz="1600" dirty="0" smtClean="0">
                <a:latin typeface="Arial" panose="020B0604020202020204" pitchFamily="34" charset="0"/>
                <a:cs typeface="Arial" panose="020B0604020202020204" pitchFamily="34" charset="0"/>
              </a:rPr>
              <a:t>Como recuperar la base de datos del medio de almacenamiento:	Luego de haber ingresado al sistema hace:</a:t>
            </a:r>
          </a:p>
          <a:p>
            <a:r>
              <a:rPr lang="es-CO" sz="1600" dirty="0">
                <a:latin typeface="Arial" panose="020B0604020202020204" pitchFamily="34" charset="0"/>
                <a:cs typeface="Arial" panose="020B0604020202020204" pitchFamily="34" charset="0"/>
              </a:rPr>
              <a:t>	</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source</a:t>
            </a:r>
            <a:r>
              <a:rPr lang="es-CO" sz="1600" dirty="0">
                <a:latin typeface="Arial" panose="020B0604020202020204" pitchFamily="34" charset="0"/>
                <a:cs typeface="Arial" panose="020B0604020202020204" pitchFamily="34" charset="0"/>
              </a:rPr>
              <a:t> </a:t>
            </a:r>
            <a:r>
              <a:rPr lang="es-CO" sz="1600" dirty="0" smtClean="0">
                <a:latin typeface="Arial" panose="020B0604020202020204" pitchFamily="34" charset="0"/>
                <a:cs typeface="Arial" panose="020B0604020202020204" pitchFamily="34" charset="0"/>
              </a:rPr>
              <a:t>E:\empresa.sql</a:t>
            </a:r>
          </a:p>
        </p:txBody>
      </p:sp>
    </p:spTree>
    <p:extLst>
      <p:ext uri="{BB962C8B-B14F-4D97-AF65-F5344CB8AC3E}">
        <p14:creationId xmlns:p14="http://schemas.microsoft.com/office/powerpoint/2010/main" val="1154508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484026"/>
            <a:ext cx="11797259" cy="4524315"/>
          </a:xfrm>
          <a:prstGeom prst="rect">
            <a:avLst/>
          </a:prstGeom>
          <a:noFill/>
        </p:spPr>
        <p:txBody>
          <a:bodyPr wrap="square" rtlCol="0">
            <a:spAutoFit/>
          </a:bodyPr>
          <a:lstStyle/>
          <a:p>
            <a:pPr algn="just"/>
            <a:r>
              <a:rPr lang="es-CO" sz="2800" b="1" dirty="0" smtClean="0">
                <a:solidFill>
                  <a:srgbClr val="FF0000"/>
                </a:solidFill>
                <a:latin typeface="Arial" panose="020B0604020202020204" pitchFamily="34" charset="0"/>
                <a:cs typeface="Arial" panose="020B0604020202020204" pitchFamily="34" charset="0"/>
              </a:rPr>
              <a:t>VARCHAR: </a:t>
            </a:r>
            <a:r>
              <a:rPr lang="es-CO" sz="2800" dirty="0" smtClean="0">
                <a:latin typeface="Arial" panose="020B0604020202020204" pitchFamily="34" charset="0"/>
                <a:cs typeface="Arial" panose="020B0604020202020204" pitchFamily="34" charset="0"/>
              </a:rPr>
              <a:t>Se usa para almacenar cadena de caracteres. Se coloca entre comillas simples (‘</a:t>
            </a:r>
            <a:r>
              <a:rPr lang="es-CO" sz="2800" dirty="0" err="1" smtClean="0">
                <a:latin typeface="Arial" panose="020B0604020202020204" pitchFamily="34" charset="0"/>
                <a:cs typeface="Arial" panose="020B0604020202020204" pitchFamily="34" charset="0"/>
              </a:rPr>
              <a:t>Hello</a:t>
            </a:r>
            <a:r>
              <a:rPr lang="es-CO" sz="2800" dirty="0" smtClean="0">
                <a:latin typeface="Arial" panose="020B0604020202020204" pitchFamily="34" charset="0"/>
                <a:cs typeface="Arial" panose="020B0604020202020204" pitchFamily="34" charset="0"/>
              </a:rPr>
              <a:t>’). Este tipo de dato define una cadena de longitud variable en la cual determinamos una cadena de longitud variable en la que se pude determinar el máximo de caracteres que tendrá el campo.</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INTEGER: </a:t>
            </a:r>
            <a:r>
              <a:rPr lang="es-CO" sz="2800" dirty="0" smtClean="0">
                <a:latin typeface="Arial" panose="020B0604020202020204" pitchFamily="34" charset="0"/>
                <a:cs typeface="Arial" panose="020B0604020202020204" pitchFamily="34" charset="0"/>
              </a:rPr>
              <a:t>Se usa para guardar valores # enteros, de -2000000000 a 2000000000 aproximadamente. Se define cuando queremos representar cantidades.</a:t>
            </a:r>
            <a:endParaRPr lang="es-CO" sz="2800" b="1" dirty="0" smtClean="0">
              <a:solidFill>
                <a:srgbClr val="FF0000"/>
              </a:solidFill>
              <a:latin typeface="Arial" panose="020B0604020202020204" pitchFamily="34" charset="0"/>
              <a:cs typeface="Arial" panose="020B0604020202020204" pitchFamily="34" charset="0"/>
            </a:endParaRPr>
          </a:p>
          <a:p>
            <a:endParaRPr lang="es-CO" dirty="0"/>
          </a:p>
          <a:p>
            <a:endParaRPr lang="es-CO" dirty="0"/>
          </a:p>
        </p:txBody>
      </p:sp>
    </p:spTree>
    <p:extLst>
      <p:ext uri="{BB962C8B-B14F-4D97-AF65-F5344CB8AC3E}">
        <p14:creationId xmlns:p14="http://schemas.microsoft.com/office/powerpoint/2010/main" val="1832505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484026"/>
            <a:ext cx="11797259" cy="4678204"/>
          </a:xfrm>
          <a:prstGeom prst="rect">
            <a:avLst/>
          </a:prstGeom>
          <a:noFill/>
        </p:spPr>
        <p:txBody>
          <a:bodyPr wrap="square" rtlCol="0">
            <a:spAutoFit/>
          </a:bodyPr>
          <a:lstStyle/>
          <a:p>
            <a:pPr algn="just"/>
            <a:r>
              <a:rPr lang="es-CO" sz="2800" b="1" dirty="0" smtClean="0">
                <a:solidFill>
                  <a:srgbClr val="FF0000"/>
                </a:solidFill>
                <a:latin typeface="Arial" panose="020B0604020202020204" pitchFamily="34" charset="0"/>
                <a:cs typeface="Arial" panose="020B0604020202020204" pitchFamily="34" charset="0"/>
              </a:rPr>
              <a:t>FLOAT: </a:t>
            </a:r>
            <a:r>
              <a:rPr lang="es-CO" sz="2800" dirty="0" smtClean="0">
                <a:latin typeface="Arial" panose="020B0604020202020204" pitchFamily="34" charset="0"/>
                <a:cs typeface="Arial" panose="020B0604020202020204" pitchFamily="34" charset="0"/>
              </a:rPr>
              <a:t>Se usa para almacenar valores # decimales. Se utiliza como separador el (.), es indispensable para definir precios.</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DECIMAL: </a:t>
            </a:r>
            <a:r>
              <a:rPr lang="es-CO" sz="2800" dirty="0" smtClean="0">
                <a:latin typeface="Arial" panose="020B0604020202020204" pitchFamily="34" charset="0"/>
                <a:cs typeface="Arial" panose="020B0604020202020204" pitchFamily="34" charset="0"/>
              </a:rPr>
              <a:t>Permite lo mismo que el </a:t>
            </a:r>
            <a:r>
              <a:rPr lang="es-CO" sz="2800" dirty="0" err="1" smtClean="0">
                <a:latin typeface="Arial" panose="020B0604020202020204" pitchFamily="34" charset="0"/>
                <a:cs typeface="Arial" panose="020B0604020202020204" pitchFamily="34" charset="0"/>
              </a:rPr>
              <a:t>Float</a:t>
            </a:r>
            <a:endParaRPr lang="es-CO" sz="2800" dirty="0" smtClean="0">
              <a:latin typeface="Arial" panose="020B0604020202020204" pitchFamily="34" charset="0"/>
              <a:cs typeface="Arial" panose="020B0604020202020204" pitchFamily="34" charset="0"/>
            </a:endParaRP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DATE: </a:t>
            </a:r>
            <a:r>
              <a:rPr lang="es-CO" sz="2800" dirty="0" smtClean="0">
                <a:latin typeface="Arial" panose="020B0604020202020204" pitchFamily="34" charset="0"/>
                <a:cs typeface="Arial" panose="020B0604020202020204" pitchFamily="34" charset="0"/>
              </a:rPr>
              <a:t>Fecha con formato “YYYY-MM-DD”</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DATETIME: </a:t>
            </a:r>
            <a:r>
              <a:rPr lang="es-CO" sz="2800" dirty="0" smtClean="0">
                <a:latin typeface="Arial" panose="020B0604020202020204" pitchFamily="34" charset="0"/>
                <a:cs typeface="Arial" panose="020B0604020202020204" pitchFamily="34" charset="0"/>
              </a:rPr>
              <a:t>Fecha y hora. “YYYY-MM-DD HH:MM:SS”</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TIME: </a:t>
            </a:r>
            <a:r>
              <a:rPr lang="es-CO" sz="2800" dirty="0" smtClean="0">
                <a:latin typeface="Arial" panose="020B0604020202020204" pitchFamily="34" charset="0"/>
                <a:cs typeface="Arial" panose="020B0604020202020204" pitchFamily="34" charset="0"/>
              </a:rPr>
              <a:t>Hora, su formato es “HH:MM:SS”</a:t>
            </a:r>
            <a:endParaRPr lang="es-CO" sz="2800" dirty="0">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1185640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484026"/>
            <a:ext cx="11797259" cy="4401205"/>
          </a:xfrm>
          <a:prstGeom prst="rect">
            <a:avLst/>
          </a:prstGeom>
          <a:noFill/>
        </p:spPr>
        <p:txBody>
          <a:bodyPr wrap="square" rtlCol="0">
            <a:spAutoFit/>
          </a:bodyPr>
          <a:lstStyle/>
          <a:p>
            <a:pPr algn="just"/>
            <a:r>
              <a:rPr lang="es-CO" sz="2800" b="1" dirty="0" smtClean="0">
                <a:solidFill>
                  <a:srgbClr val="FF0000"/>
                </a:solidFill>
                <a:latin typeface="Arial" panose="020B0604020202020204" pitchFamily="34" charset="0"/>
                <a:cs typeface="Arial" panose="020B0604020202020204" pitchFamily="34" charset="0"/>
              </a:rPr>
              <a:t>YEAR: </a:t>
            </a:r>
            <a:r>
              <a:rPr lang="es-CO" sz="2800" dirty="0" smtClean="0">
                <a:latin typeface="Arial" panose="020B0604020202020204" pitchFamily="34" charset="0"/>
                <a:cs typeface="Arial" panose="020B0604020202020204" pitchFamily="34" charset="0"/>
              </a:rPr>
              <a:t>Año. “YYYY” o “YY”</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CHAR: </a:t>
            </a:r>
            <a:r>
              <a:rPr lang="es-CO" sz="2800" dirty="0" smtClean="0">
                <a:latin typeface="Arial" panose="020B0604020202020204" pitchFamily="34" charset="0"/>
                <a:cs typeface="Arial" panose="020B0604020202020204" pitchFamily="34" charset="0"/>
              </a:rPr>
              <a:t>Define una cadena de longitud fija. Su rango es de 1 a 255 caracteres.</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OPERADORES RELACIONALES: </a:t>
            </a:r>
            <a:r>
              <a:rPr lang="es-CO" sz="2800" dirty="0" smtClean="0">
                <a:latin typeface="Arial" panose="020B0604020202020204" pitchFamily="34" charset="0"/>
                <a:cs typeface="Arial" panose="020B0604020202020204" pitchFamily="34" charset="0"/>
              </a:rPr>
              <a:t>Vinculan un campo con un valor para que MYSQL compare cada registro (el campo especificado con el valor dado)</a:t>
            </a:r>
          </a:p>
          <a:p>
            <a:pPr algn="just"/>
            <a:endParaRPr lang="es-CO" sz="2800" dirty="0">
              <a:latin typeface="Arial" panose="020B0604020202020204" pitchFamily="34" charset="0"/>
              <a:cs typeface="Arial" panose="020B0604020202020204" pitchFamily="34" charset="0"/>
            </a:endParaRPr>
          </a:p>
          <a:p>
            <a:pPr algn="just"/>
            <a:r>
              <a:rPr lang="es-CO" sz="2800" dirty="0" smtClean="0">
                <a:latin typeface="Arial" panose="020B0604020202020204" pitchFamily="34" charset="0"/>
                <a:cs typeface="Arial" panose="020B0604020202020204" pitchFamily="34" charset="0"/>
              </a:rPr>
              <a:t>Los operadores permitidos en MYSQL, son:</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3676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394741" y="1877120"/>
            <a:ext cx="11797259" cy="5693866"/>
          </a:xfrm>
          <a:prstGeom prst="rect">
            <a:avLst/>
          </a:prstGeom>
          <a:noFill/>
        </p:spPr>
        <p:txBody>
          <a:bodyPr wrap="square" rtlCol="0">
            <a:spAutoFit/>
          </a:bodyPr>
          <a:lstStyle/>
          <a:p>
            <a:pPr algn="just"/>
            <a:r>
              <a:rPr lang="es-CO" sz="2800" b="1" dirty="0" smtClean="0">
                <a:solidFill>
                  <a:srgbClr val="FF0000"/>
                </a:solidFill>
                <a:latin typeface="Arial" panose="020B0604020202020204" pitchFamily="34" charset="0"/>
                <a:cs typeface="Arial" panose="020B0604020202020204" pitchFamily="34" charset="0"/>
              </a:rPr>
              <a:t>OPERADORES RELACIONALES:</a:t>
            </a:r>
          </a:p>
          <a:p>
            <a:pPr algn="just"/>
            <a:endParaRPr lang="es-CO" sz="2800" b="1" dirty="0">
              <a:solidFill>
                <a:srgbClr val="FF0000"/>
              </a:solidFill>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a:t>
            </a:r>
            <a:r>
              <a:rPr lang="es-CO" sz="2800" dirty="0" smtClean="0">
                <a:latin typeface="Arial" panose="020B0604020202020204" pitchFamily="34" charset="0"/>
                <a:cs typeface="Arial" panose="020B0604020202020204" pitchFamily="34" charset="0"/>
              </a:rPr>
              <a:t> Igual		</a:t>
            </a:r>
            <a:r>
              <a:rPr lang="es-CO" sz="2800" b="1" dirty="0" smtClean="0">
                <a:solidFill>
                  <a:srgbClr val="FF0000"/>
                </a:solidFill>
                <a:latin typeface="Arial" panose="020B0604020202020204" pitchFamily="34" charset="0"/>
                <a:cs typeface="Arial" panose="020B0604020202020204" pitchFamily="34" charset="0"/>
              </a:rPr>
              <a:t>&lt;&gt;</a:t>
            </a:r>
            <a:r>
              <a:rPr lang="es-CO" sz="2800" dirty="0" smtClean="0">
                <a:latin typeface="Arial" panose="020B0604020202020204" pitchFamily="34" charset="0"/>
                <a:cs typeface="Arial" panose="020B0604020202020204" pitchFamily="34" charset="0"/>
              </a:rPr>
              <a:t> Distinto		</a:t>
            </a:r>
            <a:r>
              <a:rPr lang="es-CO" sz="2800" b="1" dirty="0" smtClean="0">
                <a:solidFill>
                  <a:srgbClr val="FF0000"/>
                </a:solidFill>
                <a:latin typeface="Arial" panose="020B0604020202020204" pitchFamily="34" charset="0"/>
                <a:cs typeface="Arial" panose="020B0604020202020204" pitchFamily="34" charset="0"/>
              </a:rPr>
              <a:t>&gt;</a:t>
            </a:r>
            <a:r>
              <a:rPr lang="es-CO" sz="2800" dirty="0" smtClean="0">
                <a:latin typeface="Arial" panose="020B0604020202020204" pitchFamily="34" charset="0"/>
                <a:cs typeface="Arial" panose="020B0604020202020204" pitchFamily="34" charset="0"/>
              </a:rPr>
              <a:t> Mayor		</a:t>
            </a:r>
            <a:r>
              <a:rPr lang="es-CO" sz="2800" b="1" dirty="0" smtClean="0">
                <a:solidFill>
                  <a:srgbClr val="FF0000"/>
                </a:solidFill>
                <a:latin typeface="Arial" panose="020B0604020202020204" pitchFamily="34" charset="0"/>
                <a:cs typeface="Arial" panose="020B0604020202020204" pitchFamily="34" charset="0"/>
              </a:rPr>
              <a:t>&lt;</a:t>
            </a:r>
            <a:r>
              <a:rPr lang="es-CO" sz="2800" dirty="0" smtClean="0">
                <a:latin typeface="Arial" panose="020B0604020202020204" pitchFamily="34" charset="0"/>
                <a:cs typeface="Arial" panose="020B0604020202020204" pitchFamily="34" charset="0"/>
              </a:rPr>
              <a:t> Menor</a:t>
            </a:r>
          </a:p>
          <a:p>
            <a:pPr algn="just"/>
            <a:endParaRPr lang="es-CO" sz="2800" dirty="0" smtClean="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&gt;=</a:t>
            </a:r>
            <a:r>
              <a:rPr lang="es-CO" sz="2800" dirty="0" smtClean="0">
                <a:latin typeface="Arial" panose="020B0604020202020204" pitchFamily="34" charset="0"/>
                <a:cs typeface="Arial" panose="020B0604020202020204" pitchFamily="34" charset="0"/>
              </a:rPr>
              <a:t> Mayor o igual</a:t>
            </a:r>
            <a:r>
              <a:rPr lang="es-CO" sz="2800" b="1" dirty="0" smtClean="0">
                <a:solidFill>
                  <a:srgbClr val="FF0000"/>
                </a:solidFill>
                <a:latin typeface="Arial" panose="020B0604020202020204" pitchFamily="34" charset="0"/>
                <a:cs typeface="Arial" panose="020B0604020202020204" pitchFamily="34" charset="0"/>
              </a:rPr>
              <a:t>	&lt;= </a:t>
            </a:r>
            <a:r>
              <a:rPr lang="es-CO" sz="2800" dirty="0" smtClean="0">
                <a:latin typeface="Arial" panose="020B0604020202020204" pitchFamily="34" charset="0"/>
                <a:cs typeface="Arial" panose="020B0604020202020204" pitchFamily="34" charset="0"/>
              </a:rPr>
              <a:t>Menor o igual</a:t>
            </a:r>
          </a:p>
          <a:p>
            <a:pPr algn="just"/>
            <a:endParaRPr lang="es-CO" sz="2800" dirty="0">
              <a:latin typeface="Arial" panose="020B0604020202020204" pitchFamily="34" charset="0"/>
              <a:cs typeface="Arial" panose="020B0604020202020204" pitchFamily="34" charset="0"/>
            </a:endParaRPr>
          </a:p>
          <a:p>
            <a:pPr algn="just"/>
            <a:endParaRPr lang="es-CO" sz="2800" dirty="0" smtClean="0">
              <a:latin typeface="Arial" panose="020B0604020202020204" pitchFamily="34" charset="0"/>
              <a:cs typeface="Arial" panose="020B0604020202020204" pitchFamily="34" charset="0"/>
            </a:endParaRPr>
          </a:p>
          <a:p>
            <a:pPr algn="just"/>
            <a:r>
              <a:rPr lang="es-CO" sz="2800" dirty="0" smtClean="0">
                <a:latin typeface="Arial" panose="020B0604020202020204" pitchFamily="34" charset="0"/>
                <a:cs typeface="Arial" panose="020B0604020202020204" pitchFamily="34" charset="0"/>
              </a:rPr>
              <a:t>Nota:</a:t>
            </a:r>
            <a:endParaRPr lang="es-CO" sz="2800" dirty="0">
              <a:latin typeface="Arial" panose="020B0604020202020204" pitchFamily="34" charset="0"/>
              <a:cs typeface="Arial" panose="020B0604020202020204" pitchFamily="34" charset="0"/>
            </a:endParaRPr>
          </a:p>
          <a:p>
            <a:pPr algn="just"/>
            <a:r>
              <a:rPr lang="es-CO" sz="2800" b="1" dirty="0" err="1" smtClean="0">
                <a:solidFill>
                  <a:srgbClr val="FF0000"/>
                </a:solidFill>
                <a:latin typeface="Arial" panose="020B0604020202020204" pitchFamily="34" charset="0"/>
                <a:cs typeface="Arial" panose="020B0604020202020204" pitchFamily="34" charset="0"/>
              </a:rPr>
              <a:t>Is</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null</a:t>
            </a:r>
            <a:r>
              <a:rPr lang="es-CO" sz="2800" b="1" dirty="0" smtClean="0">
                <a:solidFill>
                  <a:srgbClr val="FF0000"/>
                </a:solidFill>
                <a:latin typeface="Arial" panose="020B0604020202020204" pitchFamily="34" charset="0"/>
                <a:cs typeface="Arial" panose="020B0604020202020204" pitchFamily="34" charset="0"/>
              </a:rPr>
              <a:t> / </a:t>
            </a:r>
            <a:r>
              <a:rPr lang="es-CO" sz="2800" b="1" dirty="0" err="1" smtClean="0">
                <a:solidFill>
                  <a:srgbClr val="FF0000"/>
                </a:solidFill>
                <a:latin typeface="Arial" panose="020B0604020202020204" pitchFamily="34" charset="0"/>
                <a:cs typeface="Arial" panose="020B0604020202020204" pitchFamily="34" charset="0"/>
              </a:rPr>
              <a:t>is</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not</a:t>
            </a:r>
            <a:r>
              <a:rPr lang="es-CO" sz="2800" b="1" dirty="0" smtClean="0">
                <a:solidFill>
                  <a:srgbClr val="FF0000"/>
                </a:solidFill>
                <a:latin typeface="Arial" panose="020B0604020202020204" pitchFamily="34" charset="0"/>
                <a:cs typeface="Arial" panose="020B0604020202020204" pitchFamily="34" charset="0"/>
              </a:rPr>
              <a:t> </a:t>
            </a:r>
            <a:r>
              <a:rPr lang="es-CO" sz="2800" b="1" dirty="0" err="1" smtClean="0">
                <a:solidFill>
                  <a:srgbClr val="FF0000"/>
                </a:solidFill>
                <a:latin typeface="Arial" panose="020B0604020202020204" pitchFamily="34" charset="0"/>
                <a:cs typeface="Arial" panose="020B0604020202020204" pitchFamily="34" charset="0"/>
              </a:rPr>
              <a:t>null</a:t>
            </a:r>
            <a:r>
              <a:rPr lang="es-CO" sz="2800" b="1" dirty="0" smtClean="0">
                <a:solidFill>
                  <a:srgbClr val="FF0000"/>
                </a:solidFill>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(Define si un valor es nulo o no)</a:t>
            </a:r>
          </a:p>
          <a:p>
            <a:pPr algn="just"/>
            <a:endParaRPr lang="es-CO" sz="2800" dirty="0" smtClean="0">
              <a:latin typeface="Arial" panose="020B0604020202020204" pitchFamily="34" charset="0"/>
              <a:cs typeface="Arial" panose="020B0604020202020204" pitchFamily="34" charset="0"/>
            </a:endParaRPr>
          </a:p>
          <a:p>
            <a:pPr algn="just"/>
            <a:endParaRPr lang="es-CO" sz="2800" dirty="0">
              <a:latin typeface="Arial" panose="020B0604020202020204" pitchFamily="34" charset="0"/>
              <a:cs typeface="Arial" panose="020B0604020202020204" pitchFamily="34" charset="0"/>
            </a:endParaRPr>
          </a:p>
          <a:p>
            <a:pPr algn="just"/>
            <a:endParaRPr lang="es-CO" sz="2800" dirty="0" smtClean="0">
              <a:latin typeface="Arial" panose="020B0604020202020204" pitchFamily="34" charset="0"/>
              <a:cs typeface="Arial" panose="020B0604020202020204" pitchFamily="34" charset="0"/>
            </a:endParaRPr>
          </a:p>
          <a:p>
            <a:pPr algn="just"/>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5945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712222"/>
            <a:ext cx="11797259" cy="2677656"/>
          </a:xfrm>
          <a:prstGeom prst="rect">
            <a:avLst/>
          </a:prstGeom>
          <a:noFill/>
        </p:spPr>
        <p:txBody>
          <a:bodyPr wrap="square" rtlCol="0">
            <a:spAutoFit/>
          </a:bodyPr>
          <a:lstStyle/>
          <a:p>
            <a:pPr algn="just"/>
            <a:r>
              <a:rPr lang="es-CO" sz="2800" b="1" dirty="0" smtClean="0">
                <a:solidFill>
                  <a:srgbClr val="FF0000"/>
                </a:solidFill>
                <a:latin typeface="Arial" panose="020B0604020202020204" pitchFamily="34" charset="0"/>
                <a:cs typeface="Arial" panose="020B0604020202020204" pitchFamily="34" charset="0"/>
              </a:rPr>
              <a:t>OPERADORES LÓGICOS:</a:t>
            </a:r>
          </a:p>
          <a:p>
            <a:pPr algn="just"/>
            <a:endParaRPr lang="es-CO" sz="2800" b="1" dirty="0">
              <a:solidFill>
                <a:srgbClr val="FF0000"/>
              </a:solidFill>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And </a:t>
            </a:r>
            <a:r>
              <a:rPr lang="es-CO" sz="2800" dirty="0" smtClean="0">
                <a:latin typeface="Arial" panose="020B0604020202020204" pitchFamily="34" charset="0"/>
                <a:cs typeface="Arial" panose="020B0604020202020204" pitchFamily="34" charset="0"/>
              </a:rPr>
              <a:t>= “Y”		</a:t>
            </a:r>
            <a:r>
              <a:rPr lang="es-CO" sz="2800" b="1" dirty="0" err="1" smtClean="0">
                <a:solidFill>
                  <a:srgbClr val="FF0000"/>
                </a:solidFill>
                <a:latin typeface="Arial" panose="020B0604020202020204" pitchFamily="34" charset="0"/>
                <a:cs typeface="Arial" panose="020B0604020202020204" pitchFamily="34" charset="0"/>
              </a:rPr>
              <a:t>Or</a:t>
            </a:r>
            <a:r>
              <a:rPr lang="es-CO" sz="2800" b="1" dirty="0" smtClean="0">
                <a:solidFill>
                  <a:srgbClr val="FF0000"/>
                </a:solidFill>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“Y/O”		</a:t>
            </a:r>
            <a:r>
              <a:rPr lang="es-CO" sz="2800" b="1" dirty="0" err="1" smtClean="0">
                <a:solidFill>
                  <a:srgbClr val="FF0000"/>
                </a:solidFill>
                <a:latin typeface="Arial" panose="020B0604020202020204" pitchFamily="34" charset="0"/>
                <a:cs typeface="Arial" panose="020B0604020202020204" pitchFamily="34" charset="0"/>
              </a:rPr>
              <a:t>Xor</a:t>
            </a:r>
            <a:r>
              <a:rPr lang="es-CO" sz="2800" dirty="0" smtClean="0">
                <a:latin typeface="Arial" panose="020B0604020202020204" pitchFamily="34" charset="0"/>
                <a:cs typeface="Arial" panose="020B0604020202020204" pitchFamily="34" charset="0"/>
              </a:rPr>
              <a:t> = “O”		</a:t>
            </a:r>
            <a:r>
              <a:rPr lang="es-CO" sz="2800" b="1" dirty="0" err="1" smtClean="0">
                <a:solidFill>
                  <a:srgbClr val="FF0000"/>
                </a:solidFill>
                <a:latin typeface="Arial" panose="020B0604020202020204" pitchFamily="34" charset="0"/>
                <a:cs typeface="Arial" panose="020B0604020202020204" pitchFamily="34" charset="0"/>
              </a:rPr>
              <a:t>Not</a:t>
            </a:r>
            <a:r>
              <a:rPr lang="es-CO" sz="2800" dirty="0" smtClean="0">
                <a:latin typeface="Arial" panose="020B0604020202020204" pitchFamily="34" charset="0"/>
                <a:cs typeface="Arial" panose="020B0604020202020204" pitchFamily="34" charset="0"/>
              </a:rPr>
              <a:t>= “No”</a:t>
            </a:r>
          </a:p>
          <a:p>
            <a:pPr algn="just"/>
            <a:endParaRPr lang="es-CO" sz="2800" dirty="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 paréntesis : Combinan condiciones.</a:t>
            </a:r>
          </a:p>
          <a:p>
            <a:pPr algn="just"/>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9807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164134"/>
            <a:ext cx="11797259" cy="5693866"/>
          </a:xfrm>
          <a:prstGeom prst="rect">
            <a:avLst/>
          </a:prstGeom>
          <a:noFill/>
        </p:spPr>
        <p:txBody>
          <a:bodyPr wrap="square" rtlCol="0">
            <a:spAutoFit/>
          </a:bodyPr>
          <a:lstStyle/>
          <a:p>
            <a:pPr algn="just"/>
            <a:r>
              <a:rPr lang="es-CO" sz="2800" b="1" dirty="0" smtClean="0">
                <a:solidFill>
                  <a:srgbClr val="FF0000"/>
                </a:solidFill>
                <a:latin typeface="Arial" panose="020B0604020202020204" pitchFamily="34" charset="0"/>
                <a:cs typeface="Arial" panose="020B0604020202020204" pitchFamily="34" charset="0"/>
              </a:rPr>
              <a:t>OPERADORES ARITMETICOS</a:t>
            </a:r>
          </a:p>
          <a:p>
            <a:pPr algn="just"/>
            <a:endParaRPr lang="es-CO" sz="2800" b="1" dirty="0">
              <a:solidFill>
                <a:srgbClr val="FF0000"/>
              </a:solidFill>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	/			*			+			-</a:t>
            </a:r>
          </a:p>
          <a:p>
            <a:pPr algn="just"/>
            <a:r>
              <a:rPr lang="es-CO" sz="2800" b="1" dirty="0" smtClean="0">
                <a:solidFill>
                  <a:srgbClr val="FF0000"/>
                </a:solidFill>
                <a:latin typeface="Arial" panose="020B0604020202020204" pitchFamily="34" charset="0"/>
                <a:cs typeface="Arial" panose="020B0604020202020204" pitchFamily="34" charset="0"/>
              </a:rPr>
              <a:t>OPERADORES ESPECIALES</a:t>
            </a:r>
          </a:p>
          <a:p>
            <a:pPr algn="just"/>
            <a:endParaRPr lang="es-CO" sz="2800" b="1" dirty="0" smtClean="0">
              <a:solidFill>
                <a:srgbClr val="FF0000"/>
              </a:solidFill>
              <a:latin typeface="Arial" panose="020B0604020202020204" pitchFamily="34" charset="0"/>
              <a:cs typeface="Arial" panose="020B0604020202020204" pitchFamily="34" charset="0"/>
            </a:endParaRPr>
          </a:p>
          <a:p>
            <a:pPr algn="just"/>
            <a:r>
              <a:rPr lang="es-CO" sz="2800" b="1" dirty="0" err="1" smtClean="0">
                <a:solidFill>
                  <a:srgbClr val="FF0000"/>
                </a:solidFill>
                <a:latin typeface="Arial" panose="020B0604020202020204" pitchFamily="34" charset="0"/>
                <a:cs typeface="Arial" panose="020B0604020202020204" pitchFamily="34" charset="0"/>
              </a:rPr>
              <a:t>Like</a:t>
            </a:r>
            <a:r>
              <a:rPr lang="es-CO" sz="2800" b="1" dirty="0" smtClean="0">
                <a:solidFill>
                  <a:srgbClr val="FF0000"/>
                </a:solidFill>
                <a:latin typeface="Arial" panose="020B0604020202020204" pitchFamily="34" charset="0"/>
                <a:cs typeface="Arial" panose="020B0604020202020204" pitchFamily="34" charset="0"/>
              </a:rPr>
              <a:t>			In		</a:t>
            </a:r>
            <a:r>
              <a:rPr lang="es-CO" sz="2800" b="1" dirty="0" err="1" smtClean="0">
                <a:solidFill>
                  <a:srgbClr val="FF0000"/>
                </a:solidFill>
                <a:latin typeface="Arial" panose="020B0604020202020204" pitchFamily="34" charset="0"/>
                <a:cs typeface="Arial" panose="020B0604020202020204" pitchFamily="34" charset="0"/>
              </a:rPr>
              <a:t>Between</a:t>
            </a:r>
            <a:endParaRPr lang="es-CO" sz="2800" b="1" dirty="0" smtClean="0">
              <a:solidFill>
                <a:srgbClr val="FF0000"/>
              </a:solidFill>
              <a:latin typeface="Arial" panose="020B0604020202020204" pitchFamily="34" charset="0"/>
              <a:cs typeface="Arial" panose="020B0604020202020204" pitchFamily="34" charset="0"/>
            </a:endParaRPr>
          </a:p>
          <a:p>
            <a:pPr algn="just"/>
            <a:endParaRPr lang="es-CO" sz="2800" b="1" dirty="0" smtClean="0">
              <a:solidFill>
                <a:srgbClr val="FF0000"/>
              </a:solidFill>
              <a:latin typeface="Arial" panose="020B0604020202020204" pitchFamily="34" charset="0"/>
              <a:cs typeface="Arial" panose="020B0604020202020204" pitchFamily="34" charset="0"/>
            </a:endParaRPr>
          </a:p>
          <a:p>
            <a:pPr algn="just"/>
            <a:r>
              <a:rPr lang="es-CO" sz="2800" b="1" dirty="0" err="1" smtClean="0">
                <a:solidFill>
                  <a:srgbClr val="FF0000"/>
                </a:solidFill>
                <a:latin typeface="Arial" panose="020B0604020202020204" pitchFamily="34" charset="0"/>
                <a:cs typeface="Arial" panose="020B0604020202020204" pitchFamily="34" charset="0"/>
              </a:rPr>
              <a:t>Between</a:t>
            </a:r>
            <a:r>
              <a:rPr lang="es-CO" sz="2800" b="1" dirty="0" smtClean="0">
                <a:solidFill>
                  <a:srgbClr val="FF0000"/>
                </a:solidFill>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“entre”. </a:t>
            </a:r>
          </a:p>
          <a:p>
            <a:pPr algn="just"/>
            <a:endParaRPr lang="es-CO" sz="2800" dirty="0" smtClean="0">
              <a:latin typeface="Arial" panose="020B0604020202020204" pitchFamily="34" charset="0"/>
              <a:cs typeface="Arial" panose="020B0604020202020204" pitchFamily="34" charset="0"/>
            </a:endParaRPr>
          </a:p>
          <a:p>
            <a:pPr algn="just"/>
            <a:r>
              <a:rPr lang="es-CO" sz="2800" b="1" dirty="0" smtClean="0">
                <a:solidFill>
                  <a:srgbClr val="FF0000"/>
                </a:solidFill>
                <a:latin typeface="Arial" panose="020B0604020202020204" pitchFamily="34" charset="0"/>
                <a:cs typeface="Arial" panose="020B0604020202020204" pitchFamily="34" charset="0"/>
              </a:rPr>
              <a:t>In: </a:t>
            </a:r>
            <a:r>
              <a:rPr lang="es-CO" sz="2800" dirty="0" smtClean="0">
                <a:latin typeface="Arial" panose="020B0604020202020204" pitchFamily="34" charset="0"/>
                <a:cs typeface="Arial" panose="020B0604020202020204" pitchFamily="34" charset="0"/>
              </a:rPr>
              <a:t>permite averiguar si el valor de un campo dado está incluido en la lista de valores especificados. </a:t>
            </a:r>
          </a:p>
          <a:p>
            <a:pPr algn="just"/>
            <a:endParaRPr lang="es-CO" sz="2800" b="1" dirty="0" smtClean="0">
              <a:solidFill>
                <a:srgbClr val="FF0000"/>
              </a:solidFill>
              <a:latin typeface="Arial" panose="020B0604020202020204" pitchFamily="34" charset="0"/>
              <a:cs typeface="Arial" panose="020B0604020202020204" pitchFamily="34" charset="0"/>
            </a:endParaRPr>
          </a:p>
          <a:p>
            <a:pPr algn="just"/>
            <a:endParaRPr lang="es-CO"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2856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4585871"/>
          </a:xfrm>
          <a:prstGeom prst="rect">
            <a:avLst/>
          </a:prstGeom>
          <a:noFill/>
        </p:spPr>
        <p:txBody>
          <a:bodyPr wrap="square" rtlCol="0">
            <a:spAutoFit/>
          </a:bodyPr>
          <a:lstStyle/>
          <a:p>
            <a:pPr algn="ctr"/>
            <a:r>
              <a:rPr lang="es-CO" sz="4000" b="1" dirty="0" smtClean="0">
                <a:latin typeface="Algerian" panose="04020705040A02060702" pitchFamily="82" charset="0"/>
              </a:rPr>
              <a:t>MYSQL</a:t>
            </a:r>
          </a:p>
          <a:p>
            <a:endParaRPr lang="es-CO" sz="2800" b="1" dirty="0" smtClean="0">
              <a:latin typeface="Arial" panose="020B0604020202020204" pitchFamily="34" charset="0"/>
              <a:cs typeface="Arial" panose="020B0604020202020204" pitchFamily="34" charset="0"/>
            </a:endParaRPr>
          </a:p>
          <a:p>
            <a:pPr algn="just"/>
            <a:r>
              <a:rPr lang="es-CO" sz="2800" dirty="0" smtClean="0">
                <a:latin typeface="Arial" panose="020B0604020202020204" pitchFamily="34" charset="0"/>
                <a:cs typeface="Arial" panose="020B0604020202020204" pitchFamily="34" charset="0"/>
              </a:rPr>
              <a:t>El comando “</a:t>
            </a:r>
            <a:r>
              <a:rPr lang="es-CO" sz="2800" b="1" dirty="0" smtClean="0">
                <a:solidFill>
                  <a:srgbClr val="FF0000"/>
                </a:solidFill>
                <a:latin typeface="Arial" panose="020B0604020202020204" pitchFamily="34" charset="0"/>
                <a:cs typeface="Arial" panose="020B0604020202020204" pitchFamily="34" charset="0"/>
              </a:rPr>
              <a:t>SELECT</a:t>
            </a:r>
            <a:r>
              <a:rPr lang="es-CO" sz="2800" dirty="0" smtClean="0">
                <a:latin typeface="Arial" panose="020B0604020202020204" pitchFamily="34" charset="0"/>
                <a:cs typeface="Arial" panose="020B0604020202020204" pitchFamily="34" charset="0"/>
              </a:rPr>
              <a:t>”</a:t>
            </a:r>
            <a:r>
              <a:rPr lang="es-CO" sz="2800" b="1" dirty="0" smtClean="0">
                <a:solidFill>
                  <a:srgbClr val="FF0000"/>
                </a:solidFill>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recupera los registros de una tabla, detallando los nombres de los campos separados por comas, indicamos que seleccione todos los campos de la tabla o lo que se requiera consultar.</a:t>
            </a:r>
          </a:p>
          <a:p>
            <a:pPr algn="just"/>
            <a:endParaRPr lang="es-CO" sz="2800" dirty="0">
              <a:latin typeface="Arial" panose="020B0604020202020204" pitchFamily="34" charset="0"/>
              <a:cs typeface="Arial" panose="020B0604020202020204" pitchFamily="34" charset="0"/>
            </a:endParaRPr>
          </a:p>
          <a:p>
            <a:pPr algn="just"/>
            <a:r>
              <a:rPr lang="es-CO" sz="2800" dirty="0" smtClean="0">
                <a:latin typeface="Arial" panose="020B0604020202020204" pitchFamily="34" charset="0"/>
                <a:cs typeface="Arial" panose="020B0604020202020204" pitchFamily="34" charset="0"/>
              </a:rPr>
              <a:t>Existe una cláusula “</a:t>
            </a:r>
            <a:r>
              <a:rPr lang="es-CO" sz="2800" b="1" dirty="0" smtClean="0">
                <a:solidFill>
                  <a:srgbClr val="FF0000"/>
                </a:solidFill>
                <a:latin typeface="Arial" panose="020B0604020202020204" pitchFamily="34" charset="0"/>
                <a:cs typeface="Arial" panose="020B0604020202020204" pitchFamily="34" charset="0"/>
              </a:rPr>
              <a:t>WHERE</a:t>
            </a:r>
            <a:r>
              <a:rPr lang="es-CO" sz="2800" dirty="0" smtClean="0">
                <a:latin typeface="Arial" panose="020B0604020202020204" pitchFamily="34" charset="0"/>
                <a:cs typeface="Arial" panose="020B0604020202020204" pitchFamily="34" charset="0"/>
              </a:rPr>
              <a:t>” que es opcional, con ella se pueden especificar condiciones para la consulta </a:t>
            </a:r>
            <a:r>
              <a:rPr lang="es-CO" sz="2800" dirty="0" err="1" smtClean="0">
                <a:latin typeface="Arial" panose="020B0604020202020204" pitchFamily="34" charset="0"/>
                <a:cs typeface="Arial" panose="020B0604020202020204" pitchFamily="34" charset="0"/>
              </a:rPr>
              <a:t>select</a:t>
            </a:r>
            <a:r>
              <a:rPr lang="es-CO" sz="2800" dirty="0" smtClean="0">
                <a:latin typeface="Arial" panose="020B0604020202020204" pitchFamily="34" charset="0"/>
                <a:cs typeface="Arial" panose="020B0604020202020204" pitchFamily="34" charset="0"/>
              </a:rPr>
              <a:t>.</a:t>
            </a:r>
          </a:p>
          <a:p>
            <a:pPr algn="just"/>
            <a:endParaRPr lang="es-CO" sz="2800" dirty="0" smtClean="0">
              <a:latin typeface="Arial" panose="020B0604020202020204" pitchFamily="34" charset="0"/>
              <a:cs typeface="Arial" panose="020B0604020202020204" pitchFamily="34" charset="0"/>
            </a:endParaRPr>
          </a:p>
          <a:p>
            <a:pPr algn="just"/>
            <a:r>
              <a:rPr lang="es-CO" sz="2800" dirty="0" smtClean="0">
                <a:latin typeface="Arial" panose="020B0604020202020204" pitchFamily="34" charset="0"/>
                <a:cs typeface="Arial" panose="020B0604020202020204" pitchFamily="34" charset="0"/>
              </a:rPr>
              <a:t>Ejemplo: </a:t>
            </a:r>
            <a:r>
              <a:rPr lang="es-CO" sz="2800" dirty="0" err="1" smtClean="0">
                <a:latin typeface="Arial" panose="020B0604020202020204" pitchFamily="34" charset="0"/>
                <a:cs typeface="Arial" panose="020B0604020202020204" pitchFamily="34" charset="0"/>
              </a:rPr>
              <a:t>Select</a:t>
            </a:r>
            <a:r>
              <a:rPr lang="es-CO" sz="2800" dirty="0" smtClean="0">
                <a:latin typeface="Arial" panose="020B0604020202020204" pitchFamily="34" charset="0"/>
                <a:cs typeface="Arial" panose="020B0604020202020204" pitchFamily="34" charset="0"/>
              </a:rPr>
              <a:t> nombre, clave </a:t>
            </a:r>
            <a:r>
              <a:rPr lang="es-CO" sz="2800" dirty="0" err="1" smtClean="0">
                <a:latin typeface="Arial" panose="020B0604020202020204" pitchFamily="34" charset="0"/>
                <a:cs typeface="Arial" panose="020B0604020202020204" pitchFamily="34" charset="0"/>
              </a:rPr>
              <a:t>from</a:t>
            </a:r>
            <a:r>
              <a:rPr lang="es-CO" sz="2800" dirty="0" smtClean="0">
                <a:latin typeface="Arial" panose="020B0604020202020204" pitchFamily="34" charset="0"/>
                <a:cs typeface="Arial" panose="020B0604020202020204" pitchFamily="34" charset="0"/>
              </a:rPr>
              <a:t> usuario </a:t>
            </a:r>
            <a:r>
              <a:rPr lang="es-CO" sz="2800" dirty="0" err="1" smtClean="0">
                <a:latin typeface="Arial" panose="020B0604020202020204" pitchFamily="34" charset="0"/>
                <a:cs typeface="Arial" panose="020B0604020202020204" pitchFamily="34" charset="0"/>
              </a:rPr>
              <a:t>where</a:t>
            </a:r>
            <a:r>
              <a:rPr lang="es-CO" sz="2800" dirty="0" smtClean="0">
                <a:latin typeface="Arial" panose="020B0604020202020204" pitchFamily="34" charset="0"/>
                <a:cs typeface="Arial" panose="020B0604020202020204" pitchFamily="34" charset="0"/>
              </a:rPr>
              <a:t> nombre=“X”;</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2849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crosu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216</TotalTime>
  <Words>922</Words>
  <Application>Microsoft Office PowerPoint</Application>
  <PresentationFormat>Panorámica</PresentationFormat>
  <Paragraphs>219</Paragraphs>
  <Slides>19</Slides>
  <Notes>1</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7" baseType="lpstr">
      <vt:lpstr>Algerian</vt:lpstr>
      <vt:lpstr>Arial</vt:lpstr>
      <vt:lpstr>Calibri</vt:lpstr>
      <vt:lpstr>Trebuchet MS</vt:lpstr>
      <vt:lpstr>Wingdings</vt:lpstr>
      <vt:lpstr>Wingdings 3</vt:lpstr>
      <vt:lpstr>Faceta</vt:lpstr>
      <vt:lpstr>Presentación de Microsoft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Computadores para Docentes 11</dc:creator>
  <cp:lastModifiedBy>Rodrigo Alcides Patiño</cp:lastModifiedBy>
  <cp:revision>21</cp:revision>
  <dcterms:created xsi:type="dcterms:W3CDTF">2014-02-10T13:25:25Z</dcterms:created>
  <dcterms:modified xsi:type="dcterms:W3CDTF">2017-03-22T22:56:30Z</dcterms:modified>
</cp:coreProperties>
</file>